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8" r:id="rId1"/>
  </p:sldMasterIdLst>
  <p:notesMasterIdLst>
    <p:notesMasterId r:id="rId41"/>
  </p:notesMasterIdLst>
  <p:sldIdLst>
    <p:sldId id="256" r:id="rId2"/>
    <p:sldId id="263" r:id="rId3"/>
    <p:sldId id="303" r:id="rId4"/>
    <p:sldId id="304" r:id="rId5"/>
    <p:sldId id="305" r:id="rId6"/>
    <p:sldId id="306" r:id="rId7"/>
    <p:sldId id="307" r:id="rId8"/>
    <p:sldId id="308" r:id="rId9"/>
    <p:sldId id="309" r:id="rId10"/>
    <p:sldId id="310" r:id="rId11"/>
    <p:sldId id="311" r:id="rId12"/>
    <p:sldId id="313" r:id="rId13"/>
    <p:sldId id="314" r:id="rId14"/>
    <p:sldId id="315" r:id="rId15"/>
    <p:sldId id="294" r:id="rId16"/>
    <p:sldId id="312" r:id="rId17"/>
    <p:sldId id="282" r:id="rId18"/>
    <p:sldId id="293" r:id="rId19"/>
    <p:sldId id="295" r:id="rId20"/>
    <p:sldId id="296" r:id="rId21"/>
    <p:sldId id="316" r:id="rId22"/>
    <p:sldId id="321" r:id="rId23"/>
    <p:sldId id="317" r:id="rId24"/>
    <p:sldId id="318" r:id="rId25"/>
    <p:sldId id="319" r:id="rId26"/>
    <p:sldId id="320" r:id="rId27"/>
    <p:sldId id="322" r:id="rId28"/>
    <p:sldId id="323" r:id="rId29"/>
    <p:sldId id="324" r:id="rId30"/>
    <p:sldId id="327" r:id="rId31"/>
    <p:sldId id="328" r:id="rId32"/>
    <p:sldId id="325" r:id="rId33"/>
    <p:sldId id="326" r:id="rId34"/>
    <p:sldId id="298" r:id="rId35"/>
    <p:sldId id="299" r:id="rId36"/>
    <p:sldId id="297" r:id="rId37"/>
    <p:sldId id="300" r:id="rId38"/>
    <p:sldId id="301" r:id="rId39"/>
    <p:sldId id="30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60"/>
    <p:restoredTop sz="96327"/>
  </p:normalViewPr>
  <p:slideViewPr>
    <p:cSldViewPr snapToGrid="0" snapToObjects="1">
      <p:cViewPr varScale="1">
        <p:scale>
          <a:sx n="98" d="100"/>
          <a:sy n="98" d="100"/>
        </p:scale>
        <p:origin x="216"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2.jpg>
</file>

<file path=ppt/media/image3.jp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14252C-1F43-2E4C-92B8-5FE5D4FE55D5}" type="datetimeFigureOut">
              <a:rPr lang="en-US" smtClean="0"/>
              <a:t>9/7/23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034B4-C612-F040-8469-B85945B4C57A}" type="slidenum">
              <a:rPr lang="en-US" smtClean="0"/>
              <a:t>‹#›</a:t>
            </a:fld>
            <a:endParaRPr lang="en-US"/>
          </a:p>
        </p:txBody>
      </p:sp>
    </p:spTree>
    <p:extLst>
      <p:ext uri="{BB962C8B-B14F-4D97-AF65-F5344CB8AC3E}">
        <p14:creationId xmlns:p14="http://schemas.microsoft.com/office/powerpoint/2010/main" val="116054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stream benchmark is a standard benchmark for assessing memory bandwidth. It is often quoted when performance of real applications is concerned. The benchmark presents an extreme case of relying on the memory bandwidth for performance. It features no reuse of data, and loads 24 bytes for every operation. This renders the cache hierarchy on the processor all but useless, and pushes the requirements on the memory bandwidth to its arguable maximum.</a:t>
            </a:r>
          </a:p>
        </p:txBody>
      </p:sp>
      <p:sp>
        <p:nvSpPr>
          <p:cNvPr id="4" name="Slide Number Placeholder 3"/>
          <p:cNvSpPr>
            <a:spLocks noGrp="1"/>
          </p:cNvSpPr>
          <p:nvPr>
            <p:ph type="sldNum" sz="quarter" idx="5"/>
          </p:nvPr>
        </p:nvSpPr>
        <p:spPr/>
        <p:txBody>
          <a:bodyPr/>
          <a:lstStyle/>
          <a:p>
            <a:fld id="{04A034B4-C612-F040-8469-B85945B4C57A}" type="slidenum">
              <a:rPr lang="en-US" smtClean="0"/>
              <a:t>2</a:t>
            </a:fld>
            <a:endParaRPr lang="en-US"/>
          </a:p>
        </p:txBody>
      </p:sp>
    </p:spTree>
    <p:extLst>
      <p:ext uri="{BB962C8B-B14F-4D97-AF65-F5344CB8AC3E}">
        <p14:creationId xmlns:p14="http://schemas.microsoft.com/office/powerpoint/2010/main" val="41794556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building blocks of a modern processor. Nowadays, processor chips are said to be multi-core, which means that there are multiple CPU’s on the chip. Each core has the conceptual picture of the above figure. Chip designers since 2003 have been translating the technology advances in lithography into more cores per chip. This adds more processing power, but strains the memory bandwidth. Additionally, a programmer today is faced with stagnant single thread performance, and the only way to get more performance is to write parallel programs.</a:t>
            </a:r>
          </a:p>
        </p:txBody>
      </p:sp>
      <p:sp>
        <p:nvSpPr>
          <p:cNvPr id="4" name="Slide Number Placeholder 3"/>
          <p:cNvSpPr>
            <a:spLocks noGrp="1"/>
          </p:cNvSpPr>
          <p:nvPr>
            <p:ph type="sldNum" sz="quarter" idx="5"/>
          </p:nvPr>
        </p:nvSpPr>
        <p:spPr/>
        <p:txBody>
          <a:bodyPr/>
          <a:lstStyle/>
          <a:p>
            <a:fld id="{04A034B4-C612-F040-8469-B85945B4C57A}" type="slidenum">
              <a:rPr lang="en-US" smtClean="0"/>
              <a:t>36</a:t>
            </a:fld>
            <a:endParaRPr lang="en-US"/>
          </a:p>
        </p:txBody>
      </p:sp>
    </p:spTree>
    <p:extLst>
      <p:ext uri="{BB962C8B-B14F-4D97-AF65-F5344CB8AC3E}">
        <p14:creationId xmlns:p14="http://schemas.microsoft.com/office/powerpoint/2010/main" val="620085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hardware thread is essentially the abstraction of a CPU. The hierarchy is like this: Chip </a:t>
            </a:r>
            <a:r>
              <a:rPr lang="en-US" dirty="0">
                <a:sym typeface="Wingdings" pitchFamily="2" charset="2"/>
              </a:rPr>
              <a:t> {cores}, and then Core  {threads}. The threads in a core each has registers, TLB, etc., but share the pipeline, the cache, the memory bandwidth of a single core. More threads will tolerate memory latency during cache and TLB misses, but there is no free lunch. Competition among threads can impact single thread performance. If the code is well behaved, it may be a good idea to turn off multithreading on the core on which it runs. But this is difficult to do in practice (what is well behaved is a very interesting question).</a:t>
            </a:r>
            <a:endParaRPr lang="en-US" dirty="0"/>
          </a:p>
        </p:txBody>
      </p:sp>
      <p:sp>
        <p:nvSpPr>
          <p:cNvPr id="4" name="Slide Number Placeholder 3"/>
          <p:cNvSpPr>
            <a:spLocks noGrp="1"/>
          </p:cNvSpPr>
          <p:nvPr>
            <p:ph type="sldNum" sz="quarter" idx="5"/>
          </p:nvPr>
        </p:nvSpPr>
        <p:spPr/>
        <p:txBody>
          <a:bodyPr/>
          <a:lstStyle/>
          <a:p>
            <a:fld id="{04A034B4-C612-F040-8469-B85945B4C57A}" type="slidenum">
              <a:rPr lang="en-US" smtClean="0"/>
              <a:t>37</a:t>
            </a:fld>
            <a:endParaRPr lang="en-US"/>
          </a:p>
        </p:txBody>
      </p:sp>
    </p:spTree>
    <p:extLst>
      <p:ext uri="{BB962C8B-B14F-4D97-AF65-F5344CB8AC3E}">
        <p14:creationId xmlns:p14="http://schemas.microsoft.com/office/powerpoint/2010/main" val="39112423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Threads exist as abstractions at different levels. At the user level, these are programming constructs that give the illusion of running in parallel. At the operating system levels, the illusion at the user level is enabled by “wiring” the user level threads with kernel level threads, which in turn are wired to hypervisor-level threads, which in turn are wired to hardware threads. Hardware threads are where the action moves from the abstract to reality. Each core has at least one </a:t>
            </a:r>
            <a:r>
              <a:rPr lang="en-US"/>
              <a:t>hardware thread.</a:t>
            </a:r>
          </a:p>
        </p:txBody>
      </p:sp>
      <p:sp>
        <p:nvSpPr>
          <p:cNvPr id="4" name="Slide Number Placeholder 3"/>
          <p:cNvSpPr>
            <a:spLocks noGrp="1"/>
          </p:cNvSpPr>
          <p:nvPr>
            <p:ph type="sldNum" sz="quarter" idx="5"/>
          </p:nvPr>
        </p:nvSpPr>
        <p:spPr/>
        <p:txBody>
          <a:bodyPr/>
          <a:lstStyle/>
          <a:p>
            <a:fld id="{04A034B4-C612-F040-8469-B85945B4C57A}" type="slidenum">
              <a:rPr lang="en-US" smtClean="0"/>
              <a:t>39</a:t>
            </a:fld>
            <a:endParaRPr lang="en-US"/>
          </a:p>
        </p:txBody>
      </p:sp>
    </p:spTree>
    <p:extLst>
      <p:ext uri="{BB962C8B-B14F-4D97-AF65-F5344CB8AC3E}">
        <p14:creationId xmlns:p14="http://schemas.microsoft.com/office/powerpoint/2010/main" val="33830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Spreadsheet modeling cannot capture the complex intricacies in system operations (e.g., caching effects, contention, queueing delays, etc.). It is a rough first estimate that serves to provide a high-level, if inaccurate, measure of performance.</a:t>
            </a:r>
          </a:p>
          <a:p>
            <a:r>
              <a:rPr lang="en-US" dirty="0"/>
              <a:t>Analytic modeling can quickly generate a large number of equations that are very difficult (or impossible) to solve. Those who advocated this approach often resorted to simplifying assumptions to make the equations solvable. Unfortunately, the simplifying assumptions tended to eliminate important aspects that are difficult to estimate yet have serious influence on performance. </a:t>
            </a:r>
          </a:p>
          <a:p>
            <a:r>
              <a:rPr lang="en-US" dirty="0"/>
              <a:t>Simulation presents a tradeoff between accuracy and efforts. In one extreme end of the spectrum, one can build a cycle-accurate simulator of an entire system. Such a simulation would provide accuracy that is close to the empirical method, but the coding effort can be substantial, and the running time of the simulation can become computationally infeasible. At the other end of the spectrum, stochastic simulations can provide quick answers with reasonable computing time. Most simulations lie somewhere in the middle between these two extremes.</a:t>
            </a:r>
          </a:p>
          <a:p>
            <a:r>
              <a:rPr lang="en-US" dirty="0"/>
              <a:t>Empirical measurement of course would provide the gold standard for performance measurement. It however requires a considerable allocation of resources and often substantial implementation and measuring effort. Sometimes, empirical evaluation may not be feasible at all (e.g., trying to analyze the performance of a proposed new architecture, or the performance of a large cloud system.)</a:t>
            </a:r>
          </a:p>
        </p:txBody>
      </p:sp>
      <p:sp>
        <p:nvSpPr>
          <p:cNvPr id="4" name="Slide Number Placeholder 3"/>
          <p:cNvSpPr>
            <a:spLocks noGrp="1"/>
          </p:cNvSpPr>
          <p:nvPr>
            <p:ph type="sldNum" sz="quarter" idx="5"/>
          </p:nvPr>
        </p:nvSpPr>
        <p:spPr/>
        <p:txBody>
          <a:bodyPr/>
          <a:lstStyle/>
          <a:p>
            <a:fld id="{04A034B4-C612-F040-8469-B85945B4C57A}" type="slidenum">
              <a:rPr lang="en-US" smtClean="0"/>
              <a:t>10</a:t>
            </a:fld>
            <a:endParaRPr lang="en-US"/>
          </a:p>
        </p:txBody>
      </p:sp>
    </p:spTree>
    <p:extLst>
      <p:ext uri="{BB962C8B-B14F-4D97-AF65-F5344CB8AC3E}">
        <p14:creationId xmlns:p14="http://schemas.microsoft.com/office/powerpoint/2010/main" val="3344554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 is often quoted using aspects of bandwidth and latency. For example, memory is specified with the data rate of reads and writes (bandwidth) and the amount of time to finish a single operation (latency). Networks tend to defined similarly: Rate of data transfer (bandwidth) and the time it takes a message to go from the source to the destination (latency). Processor performance is defined using instructions per cycle (IPC) and more obscurely by the amount of time to finish an instruction (frequency multiplied by number of pipeline stages, giving the latency of a single instruction). Speed up comes in either in comparing solutions or in the case of parallel processing.</a:t>
            </a:r>
          </a:p>
        </p:txBody>
      </p:sp>
      <p:sp>
        <p:nvSpPr>
          <p:cNvPr id="4" name="Slide Number Placeholder 3"/>
          <p:cNvSpPr>
            <a:spLocks noGrp="1"/>
          </p:cNvSpPr>
          <p:nvPr>
            <p:ph type="sldNum" sz="quarter" idx="5"/>
          </p:nvPr>
        </p:nvSpPr>
        <p:spPr/>
        <p:txBody>
          <a:bodyPr/>
          <a:lstStyle/>
          <a:p>
            <a:fld id="{04A034B4-C612-F040-8469-B85945B4C57A}" type="slidenum">
              <a:rPr lang="en-US" smtClean="0"/>
              <a:t>15</a:t>
            </a:fld>
            <a:endParaRPr lang="en-US"/>
          </a:p>
        </p:txBody>
      </p:sp>
    </p:spTree>
    <p:extLst>
      <p:ext uri="{BB962C8B-B14F-4D97-AF65-F5344CB8AC3E}">
        <p14:creationId xmlns:p14="http://schemas.microsoft.com/office/powerpoint/2010/main" val="1358432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this is common sense, and it may not even merit the moniker of a “law”, over a 40 years career I have been surprised to see how often people ignore this simple law/rule/fact.</a:t>
            </a:r>
          </a:p>
        </p:txBody>
      </p:sp>
      <p:sp>
        <p:nvSpPr>
          <p:cNvPr id="4" name="Slide Number Placeholder 3"/>
          <p:cNvSpPr>
            <a:spLocks noGrp="1"/>
          </p:cNvSpPr>
          <p:nvPr>
            <p:ph type="sldNum" sz="quarter" idx="5"/>
          </p:nvPr>
        </p:nvSpPr>
        <p:spPr/>
        <p:txBody>
          <a:bodyPr/>
          <a:lstStyle/>
          <a:p>
            <a:fld id="{04A034B4-C612-F040-8469-B85945B4C57A}" type="slidenum">
              <a:rPr lang="en-US" smtClean="0"/>
              <a:t>17</a:t>
            </a:fld>
            <a:endParaRPr lang="en-US"/>
          </a:p>
        </p:txBody>
      </p:sp>
    </p:spTree>
    <p:extLst>
      <p:ext uri="{BB962C8B-B14F-4D97-AF65-F5344CB8AC3E}">
        <p14:creationId xmlns:p14="http://schemas.microsoft.com/office/powerpoint/2010/main" val="24782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move to smaller and smaller transistors, the yield out of the chip drops, the cost of the chip will go up, and at some point (like when the frequency stopped growing in 2003), we will not be able to shrink the device further. What will happen next will be interesting to see: 1. Silicon survives but the growth moves from planar devices to three-dimensional devices and potentially three-dimensional chips, or 2) A whole new technology is introduced (e.g., carbon tubes). Experience has shown time and again that betting against silicon since the 1950’s has been a losing proposition. Will Silicon dominate the next year of processing? You will hopefully see this play out during your careers </a:t>
            </a:r>
            <a:r>
              <a:rPr lang="en-US" dirty="0">
                <a:sym typeface="Wingdings" pitchFamily="2" charset="2"/>
              </a:rPr>
              <a:t></a:t>
            </a:r>
          </a:p>
          <a:p>
            <a:endParaRPr lang="en-US" dirty="0"/>
          </a:p>
        </p:txBody>
      </p:sp>
      <p:sp>
        <p:nvSpPr>
          <p:cNvPr id="4" name="Slide Number Placeholder 3"/>
          <p:cNvSpPr>
            <a:spLocks noGrp="1"/>
          </p:cNvSpPr>
          <p:nvPr>
            <p:ph type="sldNum" sz="quarter" idx="5"/>
          </p:nvPr>
        </p:nvSpPr>
        <p:spPr/>
        <p:txBody>
          <a:bodyPr/>
          <a:lstStyle/>
          <a:p>
            <a:fld id="{04A034B4-C612-F040-8469-B85945B4C57A}" type="slidenum">
              <a:rPr lang="en-US" smtClean="0"/>
              <a:t>22</a:t>
            </a:fld>
            <a:endParaRPr lang="en-US"/>
          </a:p>
        </p:txBody>
      </p:sp>
    </p:spTree>
    <p:extLst>
      <p:ext uri="{BB962C8B-B14F-4D97-AF65-F5344CB8AC3E}">
        <p14:creationId xmlns:p14="http://schemas.microsoft.com/office/powerpoint/2010/main" val="1262414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move to smaller and smaller transistors, the yield out of the chip drops, the cost of the chip will go up, and at some point (like when the frequency stopped growing in 2003), we will not be able to shrink the device further. What will happen next will be interesting to see: 1. Silicon survives but the growth moves from planar devices to three-dimensional devices and potentially three-dimensional chips, or 2) A whole new technology is introduced (e.g., carbon tubes). Experience has shown time and again that betting against silicon since the 1950’s has been a losing proposition. Will Silicon dominate the next year of processing? You will hopefully see this play out during your careers </a:t>
            </a:r>
            <a:r>
              <a:rPr lang="en-US" dirty="0">
                <a:sym typeface="Wingdings" pitchFamily="2" charset="2"/>
              </a:rPr>
              <a:t></a:t>
            </a:r>
          </a:p>
          <a:p>
            <a:endParaRPr lang="en-US" dirty="0"/>
          </a:p>
        </p:txBody>
      </p:sp>
      <p:sp>
        <p:nvSpPr>
          <p:cNvPr id="4" name="Slide Number Placeholder 3"/>
          <p:cNvSpPr>
            <a:spLocks noGrp="1"/>
          </p:cNvSpPr>
          <p:nvPr>
            <p:ph type="sldNum" sz="quarter" idx="5"/>
          </p:nvPr>
        </p:nvSpPr>
        <p:spPr/>
        <p:txBody>
          <a:bodyPr/>
          <a:lstStyle/>
          <a:p>
            <a:fld id="{04A034B4-C612-F040-8469-B85945B4C57A}" type="slidenum">
              <a:rPr lang="en-US" smtClean="0"/>
              <a:t>23</a:t>
            </a:fld>
            <a:endParaRPr lang="en-US"/>
          </a:p>
        </p:txBody>
      </p:sp>
    </p:spTree>
    <p:extLst>
      <p:ext uri="{BB962C8B-B14F-4D97-AF65-F5344CB8AC3E}">
        <p14:creationId xmlns:p14="http://schemas.microsoft.com/office/powerpoint/2010/main" val="794661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move to smaller and smaller transistors, the yield out of the chip drops, the cost of the chip will go up, and at some point (like when the frequency stopped growing in 2003), we will not be able to shrink the device further. What will happen next will be interesting to see: 1. Silicon survives but the growth moves from planar devices to three-dimensional devices and potentially three-dimensional chips, or 2) A whole new technology is introduced (e.g., carbon tubes). Experience has shown time and again that betting against silicon since the 1950’s has been a losing proposition. Will Silicon dominate the next year of processing? You will hopefully see this play out during your careers </a:t>
            </a:r>
            <a:r>
              <a:rPr lang="en-US" dirty="0">
                <a:sym typeface="Wingdings" pitchFamily="2" charset="2"/>
              </a:rPr>
              <a:t></a:t>
            </a:r>
          </a:p>
          <a:p>
            <a:endParaRPr lang="en-US" dirty="0"/>
          </a:p>
        </p:txBody>
      </p:sp>
      <p:sp>
        <p:nvSpPr>
          <p:cNvPr id="4" name="Slide Number Placeholder 3"/>
          <p:cNvSpPr>
            <a:spLocks noGrp="1"/>
          </p:cNvSpPr>
          <p:nvPr>
            <p:ph type="sldNum" sz="quarter" idx="5"/>
          </p:nvPr>
        </p:nvSpPr>
        <p:spPr/>
        <p:txBody>
          <a:bodyPr/>
          <a:lstStyle/>
          <a:p>
            <a:fld id="{04A034B4-C612-F040-8469-B85945B4C57A}" type="slidenum">
              <a:rPr lang="en-US" smtClean="0"/>
              <a:t>24</a:t>
            </a:fld>
            <a:endParaRPr lang="en-US"/>
          </a:p>
        </p:txBody>
      </p:sp>
    </p:spTree>
    <p:extLst>
      <p:ext uri="{BB962C8B-B14F-4D97-AF65-F5344CB8AC3E}">
        <p14:creationId xmlns:p14="http://schemas.microsoft.com/office/powerpoint/2010/main" val="3425509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cloud computing became popular, service providers configured their system for the maximum case. An example of this is Amazon, which experienced a huge spike during times of the year where people tend to shop (x-mass, valentine, etc.). Obviously, this is wasteful in many aspects. This actually drove Amazon (and Google) to leverage their systems to provide cloud services, using the spare capacity that they have during times of light workload.</a:t>
            </a:r>
          </a:p>
          <a:p>
            <a:r>
              <a:rPr lang="en-US" dirty="0"/>
              <a:t>What are the requirements? Whether overprovisioning or elastic cloud, the system has to have the responsivity to handle requests. Some overprovisioned systems shut down some of the machines that are not in use, bringing them online only when the workload starts to rise. This requires the system to restart from power-down mode very quickly. </a:t>
            </a:r>
          </a:p>
        </p:txBody>
      </p:sp>
      <p:sp>
        <p:nvSpPr>
          <p:cNvPr id="4" name="Slide Number Placeholder 3"/>
          <p:cNvSpPr>
            <a:spLocks noGrp="1"/>
          </p:cNvSpPr>
          <p:nvPr>
            <p:ph type="sldNum" sz="quarter" idx="5"/>
          </p:nvPr>
        </p:nvSpPr>
        <p:spPr/>
        <p:txBody>
          <a:bodyPr/>
          <a:lstStyle/>
          <a:p>
            <a:fld id="{04A034B4-C612-F040-8469-B85945B4C57A}" type="slidenum">
              <a:rPr lang="en-US" smtClean="0"/>
              <a:t>25</a:t>
            </a:fld>
            <a:endParaRPr lang="en-US"/>
          </a:p>
        </p:txBody>
      </p:sp>
    </p:spTree>
    <p:extLst>
      <p:ext uri="{BB962C8B-B14F-4D97-AF65-F5344CB8AC3E}">
        <p14:creationId xmlns:p14="http://schemas.microsoft.com/office/powerpoint/2010/main" val="28692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move to smaller and smaller transistors, the yield out of the chip drops, the cost of the chip will go up, and at some point (like when the frequency stopped growing in 2003), we will not be able to shrink the device further. What will happen next will be interesting to see: 1. Silicon survives but the growth moves from planar devices to three-dimensional devices and potentially three-dimensional chips, or 2) A whole new technology is introduced (e.g., carbon tubes). Experience has shown time and again that betting against silicon since the 1950’s has been a losing proposition. Will Silicon dominate the next year of processing? You will hopefully see this play out during your careers </a:t>
            </a:r>
            <a:r>
              <a:rPr lang="en-US" dirty="0">
                <a:sym typeface="Wingdings" pitchFamily="2" charset="2"/>
              </a:rPr>
              <a:t></a:t>
            </a:r>
          </a:p>
          <a:p>
            <a:endParaRPr lang="en-US" dirty="0"/>
          </a:p>
        </p:txBody>
      </p:sp>
      <p:sp>
        <p:nvSpPr>
          <p:cNvPr id="4" name="Slide Number Placeholder 3"/>
          <p:cNvSpPr>
            <a:spLocks noGrp="1"/>
          </p:cNvSpPr>
          <p:nvPr>
            <p:ph type="sldNum" sz="quarter" idx="5"/>
          </p:nvPr>
        </p:nvSpPr>
        <p:spPr/>
        <p:txBody>
          <a:bodyPr/>
          <a:lstStyle/>
          <a:p>
            <a:fld id="{04A034B4-C612-F040-8469-B85945B4C57A}" type="slidenum">
              <a:rPr lang="en-US" smtClean="0"/>
              <a:t>35</a:t>
            </a:fld>
            <a:endParaRPr lang="en-US"/>
          </a:p>
        </p:txBody>
      </p:sp>
    </p:spTree>
    <p:extLst>
      <p:ext uri="{BB962C8B-B14F-4D97-AF65-F5344CB8AC3E}">
        <p14:creationId xmlns:p14="http://schemas.microsoft.com/office/powerpoint/2010/main" val="1266239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Thursday, September 7, 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145201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Thursday, September 7,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77086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Thursday, September 7,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067723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Thursday, September 7,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327338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Thursday, September 7,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2731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Thursday, September 7,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61820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Thursday, September 7,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944771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Thursday, September 7,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329230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Thursday, September 7,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89634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Thursday, September 7,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937030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Thursday, September 7,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230456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Thursday, September 7, 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1147684225"/>
      </p:ext>
    </p:extLst>
  </p:cSld>
  <p:clrMap bg1="dk1" tx1="lt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7" r:id="rId6"/>
    <p:sldLayoutId id="2147483782" r:id="rId7"/>
    <p:sldLayoutId id="2147483783" r:id="rId8"/>
    <p:sldLayoutId id="2147483784" r:id="rId9"/>
    <p:sldLayoutId id="2147483786" r:id="rId10"/>
    <p:sldLayoutId id="2147483785"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6F366-C3C9-D9D6-F3D2-802086BD6D89}"/>
              </a:ext>
            </a:extLst>
          </p:cNvPr>
          <p:cNvSpPr>
            <a:spLocks noGrp="1"/>
          </p:cNvSpPr>
          <p:nvPr>
            <p:ph type="ctrTitle"/>
          </p:nvPr>
        </p:nvSpPr>
        <p:spPr>
          <a:xfrm>
            <a:off x="6203950" y="549275"/>
            <a:ext cx="5437187" cy="2986234"/>
          </a:xfrm>
        </p:spPr>
        <p:txBody>
          <a:bodyPr anchor="b">
            <a:normAutofit/>
          </a:bodyPr>
          <a:lstStyle/>
          <a:p>
            <a:r>
              <a:rPr lang="en-US" sz="5900"/>
              <a:t>System Architecture and Performance</a:t>
            </a:r>
          </a:p>
        </p:txBody>
      </p:sp>
      <p:sp>
        <p:nvSpPr>
          <p:cNvPr id="3" name="Subtitle 2">
            <a:extLst>
              <a:ext uri="{FF2B5EF4-FFF2-40B4-BE49-F238E27FC236}">
                <a16:creationId xmlns:a16="http://schemas.microsoft.com/office/drawing/2014/main" id="{B3D5F99F-E318-1ABD-92B8-10278BFFA976}"/>
              </a:ext>
            </a:extLst>
          </p:cNvPr>
          <p:cNvSpPr>
            <a:spLocks noGrp="1"/>
          </p:cNvSpPr>
          <p:nvPr>
            <p:ph type="subTitle" idx="1"/>
          </p:nvPr>
        </p:nvSpPr>
        <p:spPr>
          <a:xfrm>
            <a:off x="6203950" y="3827610"/>
            <a:ext cx="5437187" cy="2265216"/>
          </a:xfrm>
        </p:spPr>
        <p:txBody>
          <a:bodyPr>
            <a:normAutofit/>
          </a:bodyPr>
          <a:lstStyle/>
          <a:p>
            <a:r>
              <a:rPr lang="en-US" dirty="0">
                <a:solidFill>
                  <a:schemeClr val="tx1">
                    <a:alpha val="60000"/>
                  </a:schemeClr>
                </a:solidFill>
              </a:rPr>
              <a:t>CS 294V</a:t>
            </a:r>
          </a:p>
          <a:p>
            <a:r>
              <a:rPr lang="en-US" dirty="0">
                <a:solidFill>
                  <a:schemeClr val="tx1">
                    <a:alpha val="60000"/>
                  </a:schemeClr>
                </a:solidFill>
              </a:rPr>
              <a:t>Week 2: Performance Analysis</a:t>
            </a:r>
          </a:p>
        </p:txBody>
      </p:sp>
      <p:pic>
        <p:nvPicPr>
          <p:cNvPr id="4" name="Picture 3" descr="Network Technology Background">
            <a:extLst>
              <a:ext uri="{FF2B5EF4-FFF2-40B4-BE49-F238E27FC236}">
                <a16:creationId xmlns:a16="http://schemas.microsoft.com/office/drawing/2014/main" id="{FB690395-2F96-102F-E011-CDB5C8BF625B}"/>
              </a:ext>
            </a:extLst>
          </p:cNvPr>
          <p:cNvPicPr>
            <a:picLocks noChangeAspect="1"/>
          </p:cNvPicPr>
          <p:nvPr/>
        </p:nvPicPr>
        <p:blipFill rotWithShape="1">
          <a:blip r:embed="rId2"/>
          <a:srcRect r="-1" b="3408"/>
          <a:stretch/>
        </p:blipFill>
        <p:spPr>
          <a:xfrm>
            <a:off x="550863" y="1994429"/>
            <a:ext cx="5102225" cy="2870729"/>
          </a:xfrm>
          <a:custGeom>
            <a:avLst/>
            <a:gdLst/>
            <a:ahLst/>
            <a:cxnLst/>
            <a:rect l="l" t="t" r="r" b="b"/>
            <a:pathLst>
              <a:path w="5102225" h="5761037">
                <a:moveTo>
                  <a:pt x="0" y="0"/>
                </a:moveTo>
                <a:lnTo>
                  <a:pt x="5102225" y="0"/>
                </a:lnTo>
                <a:lnTo>
                  <a:pt x="5102225" y="5761037"/>
                </a:lnTo>
                <a:lnTo>
                  <a:pt x="0" y="5761037"/>
                </a:lnTo>
                <a:close/>
              </a:path>
            </a:pathLst>
          </a:custGeom>
        </p:spPr>
      </p:pic>
    </p:spTree>
    <p:extLst>
      <p:ext uri="{BB962C8B-B14F-4D97-AF65-F5344CB8AC3E}">
        <p14:creationId xmlns:p14="http://schemas.microsoft.com/office/powerpoint/2010/main" val="4613757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91197-41E5-C08A-97DB-983B837609DD}"/>
              </a:ext>
            </a:extLst>
          </p:cNvPr>
          <p:cNvSpPr>
            <a:spLocks noGrp="1"/>
          </p:cNvSpPr>
          <p:nvPr>
            <p:ph type="title"/>
          </p:nvPr>
        </p:nvSpPr>
        <p:spPr/>
        <p:txBody>
          <a:bodyPr/>
          <a:lstStyle/>
          <a:p>
            <a:r>
              <a:rPr lang="en-US" dirty="0"/>
              <a:t>The Realm of Performance Evaluation</a:t>
            </a:r>
          </a:p>
        </p:txBody>
      </p:sp>
      <p:cxnSp>
        <p:nvCxnSpPr>
          <p:cNvPr id="5" name="Straight Arrow Connector 4">
            <a:extLst>
              <a:ext uri="{FF2B5EF4-FFF2-40B4-BE49-F238E27FC236}">
                <a16:creationId xmlns:a16="http://schemas.microsoft.com/office/drawing/2014/main" id="{DCD6ADF1-AF31-28C4-4883-5E8F18B28839}"/>
              </a:ext>
            </a:extLst>
          </p:cNvPr>
          <p:cNvCxnSpPr/>
          <p:nvPr/>
        </p:nvCxnSpPr>
        <p:spPr>
          <a:xfrm flipV="1">
            <a:off x="667265" y="1692876"/>
            <a:ext cx="0" cy="43866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19B2CDC-7546-B618-5BA3-9FD526EFC77C}"/>
              </a:ext>
            </a:extLst>
          </p:cNvPr>
          <p:cNvCxnSpPr/>
          <p:nvPr/>
        </p:nvCxnSpPr>
        <p:spPr>
          <a:xfrm>
            <a:off x="667265" y="6079524"/>
            <a:ext cx="1036731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3BB81F1-506B-7840-9B87-C1A4AF8FD240}"/>
              </a:ext>
            </a:extLst>
          </p:cNvPr>
          <p:cNvSpPr txBox="1"/>
          <p:nvPr/>
        </p:nvSpPr>
        <p:spPr>
          <a:xfrm>
            <a:off x="783669" y="1511943"/>
            <a:ext cx="1056700" cy="369332"/>
          </a:xfrm>
          <a:prstGeom prst="rect">
            <a:avLst/>
          </a:prstGeom>
          <a:noFill/>
        </p:spPr>
        <p:txBody>
          <a:bodyPr wrap="none" rtlCol="0">
            <a:spAutoFit/>
          </a:bodyPr>
          <a:lstStyle/>
          <a:p>
            <a:r>
              <a:rPr lang="en-US" dirty="0"/>
              <a:t>Accuracy</a:t>
            </a:r>
          </a:p>
        </p:txBody>
      </p:sp>
      <p:sp>
        <p:nvSpPr>
          <p:cNvPr id="9" name="TextBox 8">
            <a:extLst>
              <a:ext uri="{FF2B5EF4-FFF2-40B4-BE49-F238E27FC236}">
                <a16:creationId xmlns:a16="http://schemas.microsoft.com/office/drawing/2014/main" id="{DECB6595-C970-F8ED-C1FA-B12803A6A406}"/>
              </a:ext>
            </a:extLst>
          </p:cNvPr>
          <p:cNvSpPr txBox="1"/>
          <p:nvPr/>
        </p:nvSpPr>
        <p:spPr>
          <a:xfrm>
            <a:off x="10314847" y="5556721"/>
            <a:ext cx="724878" cy="369332"/>
          </a:xfrm>
          <a:prstGeom prst="rect">
            <a:avLst/>
          </a:prstGeom>
          <a:noFill/>
        </p:spPr>
        <p:txBody>
          <a:bodyPr wrap="none" rtlCol="0">
            <a:spAutoFit/>
          </a:bodyPr>
          <a:lstStyle/>
          <a:p>
            <a:r>
              <a:rPr lang="en-US" dirty="0"/>
              <a:t>Effort</a:t>
            </a:r>
          </a:p>
        </p:txBody>
      </p:sp>
      <p:sp>
        <p:nvSpPr>
          <p:cNvPr id="10" name="Oval 9">
            <a:extLst>
              <a:ext uri="{FF2B5EF4-FFF2-40B4-BE49-F238E27FC236}">
                <a16:creationId xmlns:a16="http://schemas.microsoft.com/office/drawing/2014/main" id="{2B5FD21D-61FE-3FB1-CE4E-7B30460B4413}"/>
              </a:ext>
            </a:extLst>
          </p:cNvPr>
          <p:cNvSpPr/>
          <p:nvPr/>
        </p:nvSpPr>
        <p:spPr>
          <a:xfrm>
            <a:off x="1124465" y="5412259"/>
            <a:ext cx="420130" cy="32912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9D1FE63-D57F-3BBC-5E7D-8EBA054C2F05}"/>
              </a:ext>
            </a:extLst>
          </p:cNvPr>
          <p:cNvSpPr txBox="1"/>
          <p:nvPr/>
        </p:nvSpPr>
        <p:spPr>
          <a:xfrm>
            <a:off x="1544595" y="5392157"/>
            <a:ext cx="1402948" cy="369332"/>
          </a:xfrm>
          <a:prstGeom prst="rect">
            <a:avLst/>
          </a:prstGeom>
          <a:noFill/>
        </p:spPr>
        <p:txBody>
          <a:bodyPr wrap="none" rtlCol="0">
            <a:spAutoFit/>
          </a:bodyPr>
          <a:lstStyle/>
          <a:p>
            <a:r>
              <a:rPr lang="en-US" dirty="0"/>
              <a:t>Spreadsheet</a:t>
            </a:r>
          </a:p>
        </p:txBody>
      </p:sp>
      <p:sp>
        <p:nvSpPr>
          <p:cNvPr id="12" name="Oval 11">
            <a:extLst>
              <a:ext uri="{FF2B5EF4-FFF2-40B4-BE49-F238E27FC236}">
                <a16:creationId xmlns:a16="http://schemas.microsoft.com/office/drawing/2014/main" id="{3701152E-C9F8-1B17-34E0-6807091757CD}"/>
              </a:ext>
            </a:extLst>
          </p:cNvPr>
          <p:cNvSpPr/>
          <p:nvPr/>
        </p:nvSpPr>
        <p:spPr>
          <a:xfrm>
            <a:off x="3169965" y="5083131"/>
            <a:ext cx="395416" cy="32912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A633BC6-E515-0CAE-FD70-1EF2C85E4A8A}"/>
              </a:ext>
            </a:extLst>
          </p:cNvPr>
          <p:cNvSpPr txBox="1"/>
          <p:nvPr/>
        </p:nvSpPr>
        <p:spPr>
          <a:xfrm>
            <a:off x="3679480" y="5063029"/>
            <a:ext cx="1901483" cy="369332"/>
          </a:xfrm>
          <a:prstGeom prst="rect">
            <a:avLst/>
          </a:prstGeom>
          <a:noFill/>
        </p:spPr>
        <p:txBody>
          <a:bodyPr wrap="none" rtlCol="0">
            <a:spAutoFit/>
          </a:bodyPr>
          <a:lstStyle/>
          <a:p>
            <a:r>
              <a:rPr lang="en-US" dirty="0"/>
              <a:t>Analytic Modeling</a:t>
            </a:r>
          </a:p>
        </p:txBody>
      </p:sp>
      <p:sp>
        <p:nvSpPr>
          <p:cNvPr id="14" name="Oval 13">
            <a:extLst>
              <a:ext uri="{FF2B5EF4-FFF2-40B4-BE49-F238E27FC236}">
                <a16:creationId xmlns:a16="http://schemas.microsoft.com/office/drawing/2014/main" id="{8D83778F-928E-F7EC-084F-E7DCD3AC59DC}"/>
              </a:ext>
            </a:extLst>
          </p:cNvPr>
          <p:cNvSpPr/>
          <p:nvPr/>
        </p:nvSpPr>
        <p:spPr>
          <a:xfrm>
            <a:off x="9919431" y="1716711"/>
            <a:ext cx="395416" cy="32912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372EDEF8-6C6A-D7BB-8ADE-972C129C859B}"/>
              </a:ext>
            </a:extLst>
          </p:cNvPr>
          <p:cNvSpPr txBox="1"/>
          <p:nvPr/>
        </p:nvSpPr>
        <p:spPr>
          <a:xfrm>
            <a:off x="10290517" y="1676507"/>
            <a:ext cx="1099981" cy="369332"/>
          </a:xfrm>
          <a:prstGeom prst="rect">
            <a:avLst/>
          </a:prstGeom>
          <a:noFill/>
        </p:spPr>
        <p:txBody>
          <a:bodyPr wrap="none" rtlCol="0">
            <a:spAutoFit/>
          </a:bodyPr>
          <a:lstStyle/>
          <a:p>
            <a:r>
              <a:rPr lang="en-US" dirty="0"/>
              <a:t>Empirical</a:t>
            </a:r>
          </a:p>
        </p:txBody>
      </p:sp>
      <p:sp>
        <p:nvSpPr>
          <p:cNvPr id="16" name="Oval 15">
            <a:extLst>
              <a:ext uri="{FF2B5EF4-FFF2-40B4-BE49-F238E27FC236}">
                <a16:creationId xmlns:a16="http://schemas.microsoft.com/office/drawing/2014/main" id="{2FF1D271-9FCF-6DFA-58AF-0BFEAC463A20}"/>
              </a:ext>
            </a:extLst>
          </p:cNvPr>
          <p:cNvSpPr/>
          <p:nvPr/>
        </p:nvSpPr>
        <p:spPr>
          <a:xfrm rot="20033577">
            <a:off x="4378319" y="2712553"/>
            <a:ext cx="5665116" cy="1291281"/>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Simulation</a:t>
            </a:r>
          </a:p>
        </p:txBody>
      </p:sp>
    </p:spTree>
    <p:extLst>
      <p:ext uri="{BB962C8B-B14F-4D97-AF65-F5344CB8AC3E}">
        <p14:creationId xmlns:p14="http://schemas.microsoft.com/office/powerpoint/2010/main" val="4023878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3963A-8C20-4597-CB7D-C8762C9BBBDB}"/>
              </a:ext>
            </a:extLst>
          </p:cNvPr>
          <p:cNvSpPr>
            <a:spLocks noGrp="1"/>
          </p:cNvSpPr>
          <p:nvPr>
            <p:ph type="title"/>
          </p:nvPr>
        </p:nvSpPr>
        <p:spPr/>
        <p:txBody>
          <a:bodyPr/>
          <a:lstStyle/>
          <a:p>
            <a:r>
              <a:rPr lang="en-US" dirty="0"/>
              <a:t>More on Simulations</a:t>
            </a:r>
          </a:p>
        </p:txBody>
      </p:sp>
      <p:sp>
        <p:nvSpPr>
          <p:cNvPr id="3" name="Content Placeholder 2">
            <a:extLst>
              <a:ext uri="{FF2B5EF4-FFF2-40B4-BE49-F238E27FC236}">
                <a16:creationId xmlns:a16="http://schemas.microsoft.com/office/drawing/2014/main" id="{041DA015-68FF-7803-418C-74A655DF160F}"/>
              </a:ext>
            </a:extLst>
          </p:cNvPr>
          <p:cNvSpPr>
            <a:spLocks noGrp="1"/>
          </p:cNvSpPr>
          <p:nvPr>
            <p:ph idx="1"/>
          </p:nvPr>
        </p:nvSpPr>
        <p:spPr/>
        <p:txBody>
          <a:bodyPr/>
          <a:lstStyle/>
          <a:p>
            <a:r>
              <a:rPr lang="en-US" dirty="0"/>
              <a:t>Functional vs. cycle-accurate (and in between)</a:t>
            </a:r>
          </a:p>
          <a:p>
            <a:r>
              <a:rPr lang="en-US" dirty="0"/>
              <a:t>Stochastic vs. deterministic</a:t>
            </a:r>
          </a:p>
          <a:p>
            <a:r>
              <a:rPr lang="en-US" dirty="0"/>
              <a:t>Event-based vs. Time-based</a:t>
            </a:r>
          </a:p>
          <a:p>
            <a:r>
              <a:rPr lang="en-US" dirty="0"/>
              <a:t>Event queue vs. multithreaded</a:t>
            </a:r>
          </a:p>
          <a:p>
            <a:r>
              <a:rPr lang="en-US" dirty="0"/>
              <a:t>Necessary tools &amp; components</a:t>
            </a:r>
          </a:p>
          <a:p>
            <a:pPr lvl="1"/>
            <a:r>
              <a:rPr lang="en-US" dirty="0"/>
              <a:t>Queues data structures</a:t>
            </a:r>
          </a:p>
          <a:p>
            <a:pPr lvl="1"/>
            <a:r>
              <a:rPr lang="en-US" dirty="0"/>
              <a:t>Random number generators</a:t>
            </a:r>
          </a:p>
          <a:p>
            <a:pPr marL="457200" lvl="1" indent="0">
              <a:buNone/>
            </a:pPr>
            <a:endParaRPr lang="en-US" dirty="0"/>
          </a:p>
        </p:txBody>
      </p:sp>
    </p:spTree>
    <p:extLst>
      <p:ext uri="{BB962C8B-B14F-4D97-AF65-F5344CB8AC3E}">
        <p14:creationId xmlns:p14="http://schemas.microsoft.com/office/powerpoint/2010/main" val="21782289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26127-A7C4-1B47-87C0-AF8765E8A1BA}"/>
              </a:ext>
            </a:extLst>
          </p:cNvPr>
          <p:cNvSpPr>
            <a:spLocks noGrp="1"/>
          </p:cNvSpPr>
          <p:nvPr>
            <p:ph type="title"/>
          </p:nvPr>
        </p:nvSpPr>
        <p:spPr/>
        <p:txBody>
          <a:bodyPr/>
          <a:lstStyle/>
          <a:p>
            <a:r>
              <a:rPr lang="en-US" dirty="0"/>
              <a:t>Putting it Together: The Tradeoff</a:t>
            </a:r>
          </a:p>
        </p:txBody>
      </p:sp>
      <p:grpSp>
        <p:nvGrpSpPr>
          <p:cNvPr id="4" name="Group 3">
            <a:extLst>
              <a:ext uri="{FF2B5EF4-FFF2-40B4-BE49-F238E27FC236}">
                <a16:creationId xmlns:a16="http://schemas.microsoft.com/office/drawing/2014/main" id="{15492885-469B-29CE-D081-C122432F149D}"/>
              </a:ext>
            </a:extLst>
          </p:cNvPr>
          <p:cNvGrpSpPr/>
          <p:nvPr/>
        </p:nvGrpSpPr>
        <p:grpSpPr>
          <a:xfrm>
            <a:off x="939114" y="1881275"/>
            <a:ext cx="2347784" cy="1167713"/>
            <a:chOff x="6240162" y="2820425"/>
            <a:chExt cx="3373395" cy="1560045"/>
          </a:xfrm>
        </p:grpSpPr>
        <p:sp>
          <p:nvSpPr>
            <p:cNvPr id="5" name="Rectangle 4">
              <a:extLst>
                <a:ext uri="{FF2B5EF4-FFF2-40B4-BE49-F238E27FC236}">
                  <a16:creationId xmlns:a16="http://schemas.microsoft.com/office/drawing/2014/main" id="{59071831-D625-2E40-B345-B5EE49C7914B}"/>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E10DEE9-C5CB-4C8B-BD3E-AB4B0F22B996}"/>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19D56D-6FF9-5D96-44E1-6130BDCFB51D}"/>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AE4766D-81F7-CEFE-8254-7A5A9B14A049}"/>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89E2813-87B2-EEDD-007D-66BDAA5CE8BC}"/>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B18802D-A0FF-05EC-5B4F-DBF5B7315354}"/>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t>Web Server</a:t>
              </a:r>
            </a:p>
          </p:txBody>
        </p:sp>
        <p:sp>
          <p:nvSpPr>
            <p:cNvPr id="11" name="TextBox 10">
              <a:extLst>
                <a:ext uri="{FF2B5EF4-FFF2-40B4-BE49-F238E27FC236}">
                  <a16:creationId xmlns:a16="http://schemas.microsoft.com/office/drawing/2014/main" id="{62EF66E1-89B3-0935-DFC5-76BD600C96ED}"/>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57" name="Group 56">
            <a:extLst>
              <a:ext uri="{FF2B5EF4-FFF2-40B4-BE49-F238E27FC236}">
                <a16:creationId xmlns:a16="http://schemas.microsoft.com/office/drawing/2014/main" id="{2CB7E99D-DD75-4C12-B726-1758F7E1FFB6}"/>
              </a:ext>
            </a:extLst>
          </p:cNvPr>
          <p:cNvGrpSpPr/>
          <p:nvPr/>
        </p:nvGrpSpPr>
        <p:grpSpPr>
          <a:xfrm>
            <a:off x="3521676" y="1752940"/>
            <a:ext cx="8378784" cy="1175634"/>
            <a:chOff x="3521676" y="1752940"/>
            <a:chExt cx="8378784" cy="1175634"/>
          </a:xfrm>
        </p:grpSpPr>
        <p:cxnSp>
          <p:nvCxnSpPr>
            <p:cNvPr id="45" name="Straight Arrow Connector 44">
              <a:extLst>
                <a:ext uri="{FF2B5EF4-FFF2-40B4-BE49-F238E27FC236}">
                  <a16:creationId xmlns:a16="http://schemas.microsoft.com/office/drawing/2014/main" id="{1BD5667C-17F4-8BBC-94E4-500EA6C5E34A}"/>
                </a:ext>
              </a:extLst>
            </p:cNvPr>
            <p:cNvCxnSpPr>
              <a:stCxn id="26" idx="6"/>
              <a:endCxn id="29" idx="1"/>
            </p:cNvCxnSpPr>
            <p:nvPr/>
          </p:nvCxnSpPr>
          <p:spPr>
            <a:xfrm>
              <a:off x="6405983" y="2344718"/>
              <a:ext cx="393439" cy="4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20AB369-B0AB-040C-0317-EEF3892B9DA7}"/>
                </a:ext>
              </a:extLst>
            </p:cNvPr>
            <p:cNvCxnSpPr>
              <a:stCxn id="34" idx="6"/>
              <a:endCxn id="37" idx="1"/>
            </p:cNvCxnSpPr>
            <p:nvPr/>
          </p:nvCxnSpPr>
          <p:spPr>
            <a:xfrm>
              <a:off x="9147206" y="2336798"/>
              <a:ext cx="405470" cy="127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31B0389E-5E80-25A2-C674-CE27850146F6}"/>
                </a:ext>
              </a:extLst>
            </p:cNvPr>
            <p:cNvGrpSpPr/>
            <p:nvPr/>
          </p:nvGrpSpPr>
          <p:grpSpPr>
            <a:xfrm>
              <a:off x="3521676" y="1752940"/>
              <a:ext cx="8378784" cy="1175634"/>
              <a:chOff x="3521676" y="1752940"/>
              <a:chExt cx="8378784" cy="1175634"/>
            </a:xfrm>
          </p:grpSpPr>
          <p:grpSp>
            <p:nvGrpSpPr>
              <p:cNvPr id="20" name="Group 19">
                <a:extLst>
                  <a:ext uri="{FF2B5EF4-FFF2-40B4-BE49-F238E27FC236}">
                    <a16:creationId xmlns:a16="http://schemas.microsoft.com/office/drawing/2014/main" id="{C8E283A3-CE5D-37DF-5F9E-85AE80A1562D}"/>
                  </a:ext>
                </a:extLst>
              </p:cNvPr>
              <p:cNvGrpSpPr/>
              <p:nvPr/>
            </p:nvGrpSpPr>
            <p:grpSpPr>
              <a:xfrm>
                <a:off x="4058199" y="1760861"/>
                <a:ext cx="2347784" cy="1167713"/>
                <a:chOff x="6240162" y="2820425"/>
                <a:chExt cx="3373395" cy="1560045"/>
              </a:xfrm>
            </p:grpSpPr>
            <p:sp>
              <p:nvSpPr>
                <p:cNvPr id="21" name="Rectangle 20">
                  <a:extLst>
                    <a:ext uri="{FF2B5EF4-FFF2-40B4-BE49-F238E27FC236}">
                      <a16:creationId xmlns:a16="http://schemas.microsoft.com/office/drawing/2014/main" id="{A1FF3B9A-538D-D090-48C4-310066E5213F}"/>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A3C60A0-94BA-5CA6-A323-4620239CAE68}"/>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EE9116-6CAC-FFC7-978A-525DB6F64E7F}"/>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22AF248-A8EA-57A9-DB64-52258836630C}"/>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45521B9-BBF2-6D60-4229-9BDD57D339FB}"/>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9FDC646-F466-4807-8B63-C4278462BBA3}"/>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Network</a:t>
                  </a:r>
                </a:p>
              </p:txBody>
            </p:sp>
            <p:sp>
              <p:nvSpPr>
                <p:cNvPr id="27" name="TextBox 26">
                  <a:extLst>
                    <a:ext uri="{FF2B5EF4-FFF2-40B4-BE49-F238E27FC236}">
                      <a16:creationId xmlns:a16="http://schemas.microsoft.com/office/drawing/2014/main" id="{A07DD3C1-033F-122E-9A16-8B6D0E242F00}"/>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28" name="Group 27">
                <a:extLst>
                  <a:ext uri="{FF2B5EF4-FFF2-40B4-BE49-F238E27FC236}">
                    <a16:creationId xmlns:a16="http://schemas.microsoft.com/office/drawing/2014/main" id="{86D89769-7177-2283-27D3-6783164C568D}"/>
                  </a:ext>
                </a:extLst>
              </p:cNvPr>
              <p:cNvGrpSpPr/>
              <p:nvPr/>
            </p:nvGrpSpPr>
            <p:grpSpPr>
              <a:xfrm>
                <a:off x="6799422" y="1752941"/>
                <a:ext cx="2347784" cy="1167713"/>
                <a:chOff x="6240162" y="2820425"/>
                <a:chExt cx="3373395" cy="1560045"/>
              </a:xfrm>
            </p:grpSpPr>
            <p:sp>
              <p:nvSpPr>
                <p:cNvPr id="29" name="Rectangle 28">
                  <a:extLst>
                    <a:ext uri="{FF2B5EF4-FFF2-40B4-BE49-F238E27FC236}">
                      <a16:creationId xmlns:a16="http://schemas.microsoft.com/office/drawing/2014/main" id="{B6DFABC3-CB64-38F2-3476-DF7090636BE4}"/>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640AA3C-76F9-77E0-5AF8-4E74AF05B08F}"/>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E1A9AB7-6BEA-1275-2710-28B088D8E324}"/>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41E9756-89F7-36A4-59A7-EC46243C7E92}"/>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7CE45D0-528C-9071-4201-2B32ECB6789C}"/>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4DC04A0-A791-6782-29F3-16EFAE2D8AE5}"/>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CPU</a:t>
                  </a:r>
                </a:p>
              </p:txBody>
            </p:sp>
            <p:sp>
              <p:nvSpPr>
                <p:cNvPr id="35" name="TextBox 34">
                  <a:extLst>
                    <a:ext uri="{FF2B5EF4-FFF2-40B4-BE49-F238E27FC236}">
                      <a16:creationId xmlns:a16="http://schemas.microsoft.com/office/drawing/2014/main" id="{DBE8C4CA-F2A1-8F01-EB7C-F54E5575079D}"/>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36" name="Group 35">
                <a:extLst>
                  <a:ext uri="{FF2B5EF4-FFF2-40B4-BE49-F238E27FC236}">
                    <a16:creationId xmlns:a16="http://schemas.microsoft.com/office/drawing/2014/main" id="{7E6F0567-E215-AA61-13AD-5C5632B0FDAB}"/>
                  </a:ext>
                </a:extLst>
              </p:cNvPr>
              <p:cNvGrpSpPr/>
              <p:nvPr/>
            </p:nvGrpSpPr>
            <p:grpSpPr>
              <a:xfrm>
                <a:off x="9552676" y="1752940"/>
                <a:ext cx="2347784" cy="1167713"/>
                <a:chOff x="6240162" y="2820425"/>
                <a:chExt cx="3373395" cy="1560045"/>
              </a:xfrm>
            </p:grpSpPr>
            <p:sp>
              <p:nvSpPr>
                <p:cNvPr id="37" name="Rectangle 36">
                  <a:extLst>
                    <a:ext uri="{FF2B5EF4-FFF2-40B4-BE49-F238E27FC236}">
                      <a16:creationId xmlns:a16="http://schemas.microsoft.com/office/drawing/2014/main" id="{DD4D0314-7B3F-44DE-84A8-496A09ED34E3}"/>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DBE7C3BC-DA68-23B5-0310-2D6523AB4426}"/>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433FA09-2E67-B6E1-A870-BB3B4AD70B09}"/>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413C0A60-D98A-4DC9-8C14-122621282B9F}"/>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CD6AB87-7ED8-12FF-D2C2-D326708EF1FE}"/>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B3F8A58F-D871-77CB-87A5-26A11FD2601F}"/>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Disk</a:t>
                  </a:r>
                </a:p>
              </p:txBody>
            </p:sp>
            <p:sp>
              <p:nvSpPr>
                <p:cNvPr id="43" name="TextBox 42">
                  <a:extLst>
                    <a:ext uri="{FF2B5EF4-FFF2-40B4-BE49-F238E27FC236}">
                      <a16:creationId xmlns:a16="http://schemas.microsoft.com/office/drawing/2014/main" id="{D7C02692-91B7-902A-30B4-36480D7E8A40}"/>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cxnSp>
            <p:nvCxnSpPr>
              <p:cNvPr id="49" name="Elbow Connector 48">
                <a:extLst>
                  <a:ext uri="{FF2B5EF4-FFF2-40B4-BE49-F238E27FC236}">
                    <a16:creationId xmlns:a16="http://schemas.microsoft.com/office/drawing/2014/main" id="{1274DCAF-0DC5-21B7-BDEA-388245F9BD44}"/>
                  </a:ext>
                </a:extLst>
              </p:cNvPr>
              <p:cNvCxnSpPr>
                <a:stCxn id="42" idx="4"/>
              </p:cNvCxnSpPr>
              <p:nvPr/>
            </p:nvCxnSpPr>
            <p:spPr>
              <a:xfrm rot="5400000" flipH="1">
                <a:off x="8699413" y="252802"/>
                <a:ext cx="571140" cy="4764562"/>
              </a:xfrm>
              <a:prstGeom prst="bentConnector4">
                <a:avLst>
                  <a:gd name="adj1" fmla="val -133057"/>
                  <a:gd name="adj2" fmla="val 10072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02BADC88-EB79-BA61-0A50-BE04FB7A1F94}"/>
                  </a:ext>
                </a:extLst>
              </p:cNvPr>
              <p:cNvCxnSpPr>
                <a:stCxn id="34" idx="4"/>
                <a:endCxn id="21" idx="1"/>
              </p:cNvCxnSpPr>
              <p:nvPr/>
            </p:nvCxnSpPr>
            <p:spPr>
              <a:xfrm rot="5400000" flipH="1">
                <a:off x="6054495" y="361139"/>
                <a:ext cx="563220" cy="4555811"/>
              </a:xfrm>
              <a:prstGeom prst="bentConnector4">
                <a:avLst>
                  <a:gd name="adj1" fmla="val -40588"/>
                  <a:gd name="adj2" fmla="val 10501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7CE7B8B-0684-AADC-1AE4-BD509C9B6485}"/>
                  </a:ext>
                </a:extLst>
              </p:cNvPr>
              <p:cNvCxnSpPr>
                <a:endCxn id="21" idx="1"/>
              </p:cNvCxnSpPr>
              <p:nvPr/>
            </p:nvCxnSpPr>
            <p:spPr>
              <a:xfrm>
                <a:off x="3521676" y="2357434"/>
                <a:ext cx="536523" cy="0"/>
              </a:xfrm>
              <a:prstGeom prst="line">
                <a:avLst/>
              </a:prstGeom>
            </p:spPr>
            <p:style>
              <a:lnRef idx="1">
                <a:schemeClr val="accent1"/>
              </a:lnRef>
              <a:fillRef idx="0">
                <a:schemeClr val="accent1"/>
              </a:fillRef>
              <a:effectRef idx="0">
                <a:schemeClr val="accent1"/>
              </a:effectRef>
              <a:fontRef idx="minor">
                <a:schemeClr val="tx1"/>
              </a:fontRef>
            </p:style>
          </p:cxnSp>
        </p:grpSp>
      </p:grpSp>
      <p:grpSp>
        <p:nvGrpSpPr>
          <p:cNvPr id="107" name="Group 106">
            <a:extLst>
              <a:ext uri="{FF2B5EF4-FFF2-40B4-BE49-F238E27FC236}">
                <a16:creationId xmlns:a16="http://schemas.microsoft.com/office/drawing/2014/main" id="{D288536F-E762-527F-AD03-BAFE990FB593}"/>
              </a:ext>
            </a:extLst>
          </p:cNvPr>
          <p:cNvGrpSpPr/>
          <p:nvPr/>
        </p:nvGrpSpPr>
        <p:grpSpPr>
          <a:xfrm>
            <a:off x="3384025" y="4500566"/>
            <a:ext cx="8676170" cy="1175634"/>
            <a:chOff x="3384025" y="4500566"/>
            <a:chExt cx="8676170" cy="1175634"/>
          </a:xfrm>
        </p:grpSpPr>
        <p:grpSp>
          <p:nvGrpSpPr>
            <p:cNvPr id="74" name="Group 73">
              <a:extLst>
                <a:ext uri="{FF2B5EF4-FFF2-40B4-BE49-F238E27FC236}">
                  <a16:creationId xmlns:a16="http://schemas.microsoft.com/office/drawing/2014/main" id="{93B7366D-F08A-68B6-4CCD-E74F29C3EAD2}"/>
                </a:ext>
              </a:extLst>
            </p:cNvPr>
            <p:cNvGrpSpPr/>
            <p:nvPr/>
          </p:nvGrpSpPr>
          <p:grpSpPr>
            <a:xfrm>
              <a:off x="3384025" y="4500566"/>
              <a:ext cx="8378784" cy="1175634"/>
              <a:chOff x="3521676" y="1752940"/>
              <a:chExt cx="8378784" cy="1175634"/>
            </a:xfrm>
          </p:grpSpPr>
          <p:cxnSp>
            <p:nvCxnSpPr>
              <p:cNvPr id="75" name="Straight Arrow Connector 74">
                <a:extLst>
                  <a:ext uri="{FF2B5EF4-FFF2-40B4-BE49-F238E27FC236}">
                    <a16:creationId xmlns:a16="http://schemas.microsoft.com/office/drawing/2014/main" id="{4B430EE9-78B8-72D5-65F9-8454AD25BE87}"/>
                  </a:ext>
                </a:extLst>
              </p:cNvPr>
              <p:cNvCxnSpPr>
                <a:stCxn id="103" idx="6"/>
                <a:endCxn id="91" idx="1"/>
              </p:cNvCxnSpPr>
              <p:nvPr/>
            </p:nvCxnSpPr>
            <p:spPr>
              <a:xfrm>
                <a:off x="6405983" y="2344718"/>
                <a:ext cx="393439" cy="4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BE11A7D6-85F1-E2B2-CFDD-59F03F059E5A}"/>
                  </a:ext>
                </a:extLst>
              </p:cNvPr>
              <p:cNvCxnSpPr>
                <a:stCxn id="96" idx="6"/>
                <a:endCxn id="84" idx="1"/>
              </p:cNvCxnSpPr>
              <p:nvPr/>
            </p:nvCxnSpPr>
            <p:spPr>
              <a:xfrm>
                <a:off x="9147206" y="2336798"/>
                <a:ext cx="405470" cy="127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77" name="Group 76">
                <a:extLst>
                  <a:ext uri="{FF2B5EF4-FFF2-40B4-BE49-F238E27FC236}">
                    <a16:creationId xmlns:a16="http://schemas.microsoft.com/office/drawing/2014/main" id="{57B9B20C-0AE6-BBA4-2CA5-0E9D4A4A8F50}"/>
                  </a:ext>
                </a:extLst>
              </p:cNvPr>
              <p:cNvGrpSpPr/>
              <p:nvPr/>
            </p:nvGrpSpPr>
            <p:grpSpPr>
              <a:xfrm>
                <a:off x="3521676" y="1752940"/>
                <a:ext cx="8378784" cy="1175634"/>
                <a:chOff x="3521676" y="1752940"/>
                <a:chExt cx="8378784" cy="1175634"/>
              </a:xfrm>
            </p:grpSpPr>
            <p:grpSp>
              <p:nvGrpSpPr>
                <p:cNvPr id="78" name="Group 77">
                  <a:extLst>
                    <a:ext uri="{FF2B5EF4-FFF2-40B4-BE49-F238E27FC236}">
                      <a16:creationId xmlns:a16="http://schemas.microsoft.com/office/drawing/2014/main" id="{D8CDDCEA-60A2-058E-36F3-F114860F1F87}"/>
                    </a:ext>
                  </a:extLst>
                </p:cNvPr>
                <p:cNvGrpSpPr/>
                <p:nvPr/>
              </p:nvGrpSpPr>
              <p:grpSpPr>
                <a:xfrm>
                  <a:off x="4058199" y="1760861"/>
                  <a:ext cx="2347784" cy="1167713"/>
                  <a:chOff x="6240162" y="2820425"/>
                  <a:chExt cx="3373395" cy="1560045"/>
                </a:xfrm>
              </p:grpSpPr>
              <p:sp>
                <p:nvSpPr>
                  <p:cNvPr id="98" name="Rectangle 97">
                    <a:extLst>
                      <a:ext uri="{FF2B5EF4-FFF2-40B4-BE49-F238E27FC236}">
                        <a16:creationId xmlns:a16="http://schemas.microsoft.com/office/drawing/2014/main" id="{839D1540-1340-4CA2-D0CE-5753F0C08EFC}"/>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68C41F5D-129E-2EA4-694D-722F842351F0}"/>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8324E357-EED4-1BBA-02B6-7E80E03FF191}"/>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991A5D61-64F7-BCA8-4B54-35901B11E257}"/>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7CEE1187-C786-3997-E82E-0BA31DA7C3DE}"/>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B7C68615-1D53-108F-4A03-DF17074AE969}"/>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Memory</a:t>
                    </a:r>
                  </a:p>
                </p:txBody>
              </p:sp>
              <p:sp>
                <p:nvSpPr>
                  <p:cNvPr id="104" name="TextBox 103">
                    <a:extLst>
                      <a:ext uri="{FF2B5EF4-FFF2-40B4-BE49-F238E27FC236}">
                        <a16:creationId xmlns:a16="http://schemas.microsoft.com/office/drawing/2014/main" id="{96690D08-CD14-6939-EA6F-5DE8094D2F4E}"/>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79" name="Group 78">
                  <a:extLst>
                    <a:ext uri="{FF2B5EF4-FFF2-40B4-BE49-F238E27FC236}">
                      <a16:creationId xmlns:a16="http://schemas.microsoft.com/office/drawing/2014/main" id="{67A6AF89-ACDF-BF86-1914-88C9F2D7D1AA}"/>
                    </a:ext>
                  </a:extLst>
                </p:cNvPr>
                <p:cNvGrpSpPr/>
                <p:nvPr/>
              </p:nvGrpSpPr>
              <p:grpSpPr>
                <a:xfrm>
                  <a:off x="6799422" y="1752941"/>
                  <a:ext cx="2347784" cy="1167713"/>
                  <a:chOff x="6240162" y="2820425"/>
                  <a:chExt cx="3373395" cy="1560045"/>
                </a:xfrm>
              </p:grpSpPr>
              <p:sp>
                <p:nvSpPr>
                  <p:cNvPr id="91" name="Rectangle 90">
                    <a:extLst>
                      <a:ext uri="{FF2B5EF4-FFF2-40B4-BE49-F238E27FC236}">
                        <a16:creationId xmlns:a16="http://schemas.microsoft.com/office/drawing/2014/main" id="{80F120B5-CAAF-6048-F77D-389033BC77E3}"/>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BAFAE8E1-BCCA-A89B-13A1-420BF0424698}"/>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959E05B3-5FC1-113E-1E6C-57EEB89BB4B5}"/>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01298937-E1AB-D0B9-2805-A90242390B3C}"/>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Rectangle 94">
                    <a:extLst>
                      <a:ext uri="{FF2B5EF4-FFF2-40B4-BE49-F238E27FC236}">
                        <a16:creationId xmlns:a16="http://schemas.microsoft.com/office/drawing/2014/main" id="{72903D42-55C7-DA6D-7BB4-36681A417D5A}"/>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664B39CD-AD00-C4A7-8C0D-012E8534CF8B}"/>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Cache</a:t>
                    </a:r>
                  </a:p>
                </p:txBody>
              </p:sp>
              <p:sp>
                <p:nvSpPr>
                  <p:cNvPr id="97" name="TextBox 96">
                    <a:extLst>
                      <a:ext uri="{FF2B5EF4-FFF2-40B4-BE49-F238E27FC236}">
                        <a16:creationId xmlns:a16="http://schemas.microsoft.com/office/drawing/2014/main" id="{2C323F1C-68E9-96A8-E37F-81319254E2FF}"/>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80" name="Group 79">
                  <a:extLst>
                    <a:ext uri="{FF2B5EF4-FFF2-40B4-BE49-F238E27FC236}">
                      <a16:creationId xmlns:a16="http://schemas.microsoft.com/office/drawing/2014/main" id="{935DE060-2A15-C5B9-8244-CEA83473692C}"/>
                    </a:ext>
                  </a:extLst>
                </p:cNvPr>
                <p:cNvGrpSpPr/>
                <p:nvPr/>
              </p:nvGrpSpPr>
              <p:grpSpPr>
                <a:xfrm>
                  <a:off x="9552676" y="1752940"/>
                  <a:ext cx="2347784" cy="1167713"/>
                  <a:chOff x="6240162" y="2820425"/>
                  <a:chExt cx="3373395" cy="1560045"/>
                </a:xfrm>
              </p:grpSpPr>
              <p:sp>
                <p:nvSpPr>
                  <p:cNvPr id="84" name="Rectangle 83">
                    <a:extLst>
                      <a:ext uri="{FF2B5EF4-FFF2-40B4-BE49-F238E27FC236}">
                        <a16:creationId xmlns:a16="http://schemas.microsoft.com/office/drawing/2014/main" id="{D013F0C4-5A83-576A-89D5-71FA9C1A0913}"/>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9EC483D-800A-C311-8273-A89AA9ABB397}"/>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1F32FB04-0A23-CFF0-22D3-72F40717FB00}"/>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5312497E-7807-77D2-0B26-74F2BCDA1952}"/>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44A91418-F3BC-4F40-D55D-985EA5D1F629}"/>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D05ACF88-2A99-4AC1-365C-A5B26FF632AE}"/>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CPU</a:t>
                    </a:r>
                  </a:p>
                </p:txBody>
              </p:sp>
              <p:sp>
                <p:nvSpPr>
                  <p:cNvPr id="90" name="TextBox 89">
                    <a:extLst>
                      <a:ext uri="{FF2B5EF4-FFF2-40B4-BE49-F238E27FC236}">
                        <a16:creationId xmlns:a16="http://schemas.microsoft.com/office/drawing/2014/main" id="{E93A60D2-4C1D-92A6-23EE-71BE1EAD0A60}"/>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cxnSp>
              <p:nvCxnSpPr>
                <p:cNvPr id="81" name="Elbow Connector 80">
                  <a:extLst>
                    <a:ext uri="{FF2B5EF4-FFF2-40B4-BE49-F238E27FC236}">
                      <a16:creationId xmlns:a16="http://schemas.microsoft.com/office/drawing/2014/main" id="{17415531-75A8-7AF1-33CA-D5B123D1FE2B}"/>
                    </a:ext>
                  </a:extLst>
                </p:cNvPr>
                <p:cNvCxnSpPr>
                  <a:stCxn id="89" idx="4"/>
                </p:cNvCxnSpPr>
                <p:nvPr/>
              </p:nvCxnSpPr>
              <p:spPr>
                <a:xfrm rot="5400000" flipH="1">
                  <a:off x="8699413" y="252802"/>
                  <a:ext cx="571140" cy="4764562"/>
                </a:xfrm>
                <a:prstGeom prst="bentConnector4">
                  <a:avLst>
                    <a:gd name="adj1" fmla="val -133057"/>
                    <a:gd name="adj2" fmla="val 10072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Elbow Connector 81">
                  <a:extLst>
                    <a:ext uri="{FF2B5EF4-FFF2-40B4-BE49-F238E27FC236}">
                      <a16:creationId xmlns:a16="http://schemas.microsoft.com/office/drawing/2014/main" id="{79EE3AAF-F490-EB79-D45F-EEC997421DA0}"/>
                    </a:ext>
                  </a:extLst>
                </p:cNvPr>
                <p:cNvCxnSpPr>
                  <a:stCxn id="96" idx="4"/>
                  <a:endCxn id="98" idx="1"/>
                </p:cNvCxnSpPr>
                <p:nvPr/>
              </p:nvCxnSpPr>
              <p:spPr>
                <a:xfrm rot="5400000" flipH="1">
                  <a:off x="6054495" y="361139"/>
                  <a:ext cx="563220" cy="4555811"/>
                </a:xfrm>
                <a:prstGeom prst="bentConnector4">
                  <a:avLst>
                    <a:gd name="adj1" fmla="val -40588"/>
                    <a:gd name="adj2" fmla="val 10501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EE63811-5709-FDE8-15D3-4FBA59C02072}"/>
                    </a:ext>
                  </a:extLst>
                </p:cNvPr>
                <p:cNvCxnSpPr>
                  <a:endCxn id="98" idx="1"/>
                </p:cNvCxnSpPr>
                <p:nvPr/>
              </p:nvCxnSpPr>
              <p:spPr>
                <a:xfrm>
                  <a:off x="3521676" y="2357434"/>
                  <a:ext cx="536523" cy="0"/>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106" name="Straight Arrow Connector 105">
              <a:extLst>
                <a:ext uri="{FF2B5EF4-FFF2-40B4-BE49-F238E27FC236}">
                  <a16:creationId xmlns:a16="http://schemas.microsoft.com/office/drawing/2014/main" id="{5D45FBFF-586C-0AD9-DB39-4CD768C49FCF}"/>
                </a:ext>
              </a:extLst>
            </p:cNvPr>
            <p:cNvCxnSpPr>
              <a:stCxn id="89" idx="6"/>
            </p:cNvCxnSpPr>
            <p:nvPr/>
          </p:nvCxnSpPr>
          <p:spPr>
            <a:xfrm>
              <a:off x="11762809" y="5084423"/>
              <a:ext cx="297386" cy="206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8" name="TextBox 107">
            <a:extLst>
              <a:ext uri="{FF2B5EF4-FFF2-40B4-BE49-F238E27FC236}">
                <a16:creationId xmlns:a16="http://schemas.microsoft.com/office/drawing/2014/main" id="{B90F219D-1F42-D855-3AEA-6E1EA1235CB6}"/>
              </a:ext>
            </a:extLst>
          </p:cNvPr>
          <p:cNvSpPr txBox="1"/>
          <p:nvPr/>
        </p:nvSpPr>
        <p:spPr>
          <a:xfrm>
            <a:off x="550862" y="4287795"/>
            <a:ext cx="2521844" cy="1200329"/>
          </a:xfrm>
          <a:prstGeom prst="rect">
            <a:avLst/>
          </a:prstGeom>
          <a:noFill/>
        </p:spPr>
        <p:txBody>
          <a:bodyPr wrap="none" rtlCol="0">
            <a:spAutoFit/>
          </a:bodyPr>
          <a:lstStyle/>
          <a:p>
            <a:r>
              <a:rPr lang="en-US" dirty="0">
                <a:solidFill>
                  <a:srgbClr val="FFFF00"/>
                </a:solidFill>
              </a:rPr>
              <a:t>Striking the balance</a:t>
            </a:r>
          </a:p>
          <a:p>
            <a:r>
              <a:rPr lang="en-US" dirty="0">
                <a:solidFill>
                  <a:srgbClr val="FFFF00"/>
                </a:solidFill>
              </a:rPr>
              <a:t>between further </a:t>
            </a:r>
          </a:p>
          <a:p>
            <a:r>
              <a:rPr lang="en-US" dirty="0">
                <a:solidFill>
                  <a:srgbClr val="FFFF00"/>
                </a:solidFill>
              </a:rPr>
              <a:t>refinement vs. accuracy</a:t>
            </a:r>
          </a:p>
          <a:p>
            <a:r>
              <a:rPr lang="en-US" dirty="0">
                <a:solidFill>
                  <a:srgbClr val="FFFF00"/>
                </a:solidFill>
              </a:rPr>
              <a:t>is art, not science</a:t>
            </a:r>
          </a:p>
        </p:txBody>
      </p:sp>
    </p:spTree>
    <p:extLst>
      <p:ext uri="{BB962C8B-B14F-4D97-AF65-F5344CB8AC3E}">
        <p14:creationId xmlns:p14="http://schemas.microsoft.com/office/powerpoint/2010/main" val="316423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A933C-5A82-17F4-ABB9-78C822216CB1}"/>
              </a:ext>
            </a:extLst>
          </p:cNvPr>
          <p:cNvSpPr>
            <a:spLocks noGrp="1"/>
          </p:cNvSpPr>
          <p:nvPr>
            <p:ph type="title"/>
          </p:nvPr>
        </p:nvSpPr>
        <p:spPr/>
        <p:txBody>
          <a:bodyPr/>
          <a:lstStyle/>
          <a:p>
            <a:r>
              <a:rPr lang="en-US" dirty="0"/>
              <a:t>For Stream</a:t>
            </a:r>
          </a:p>
        </p:txBody>
      </p:sp>
      <p:grpSp>
        <p:nvGrpSpPr>
          <p:cNvPr id="4" name="Group 3">
            <a:extLst>
              <a:ext uri="{FF2B5EF4-FFF2-40B4-BE49-F238E27FC236}">
                <a16:creationId xmlns:a16="http://schemas.microsoft.com/office/drawing/2014/main" id="{83A819F2-2A5D-A31C-8A21-3E60FBCE6BD5}"/>
              </a:ext>
            </a:extLst>
          </p:cNvPr>
          <p:cNvGrpSpPr/>
          <p:nvPr/>
        </p:nvGrpSpPr>
        <p:grpSpPr>
          <a:xfrm>
            <a:off x="1757915" y="1881275"/>
            <a:ext cx="8676170" cy="1175634"/>
            <a:chOff x="3384025" y="4500566"/>
            <a:chExt cx="8676170" cy="1175634"/>
          </a:xfrm>
        </p:grpSpPr>
        <p:grpSp>
          <p:nvGrpSpPr>
            <p:cNvPr id="5" name="Group 4">
              <a:extLst>
                <a:ext uri="{FF2B5EF4-FFF2-40B4-BE49-F238E27FC236}">
                  <a16:creationId xmlns:a16="http://schemas.microsoft.com/office/drawing/2014/main" id="{9C6882CB-31CF-3D64-E885-5CFB570512AA}"/>
                </a:ext>
              </a:extLst>
            </p:cNvPr>
            <p:cNvGrpSpPr/>
            <p:nvPr/>
          </p:nvGrpSpPr>
          <p:grpSpPr>
            <a:xfrm>
              <a:off x="3384025" y="4500566"/>
              <a:ext cx="8378784" cy="1175634"/>
              <a:chOff x="3521676" y="1752940"/>
              <a:chExt cx="8378784" cy="1175634"/>
            </a:xfrm>
          </p:grpSpPr>
          <p:cxnSp>
            <p:nvCxnSpPr>
              <p:cNvPr id="7" name="Straight Arrow Connector 6">
                <a:extLst>
                  <a:ext uri="{FF2B5EF4-FFF2-40B4-BE49-F238E27FC236}">
                    <a16:creationId xmlns:a16="http://schemas.microsoft.com/office/drawing/2014/main" id="{E8A6B24F-E564-1692-DCC7-C751E55F5349}"/>
                  </a:ext>
                </a:extLst>
              </p:cNvPr>
              <p:cNvCxnSpPr>
                <a:stCxn id="35" idx="6"/>
                <a:endCxn id="23" idx="1"/>
              </p:cNvCxnSpPr>
              <p:nvPr/>
            </p:nvCxnSpPr>
            <p:spPr>
              <a:xfrm>
                <a:off x="6405983" y="2344718"/>
                <a:ext cx="393439" cy="47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8C06678D-21E6-7ABF-BFA4-452D95FC8638}"/>
                  </a:ext>
                </a:extLst>
              </p:cNvPr>
              <p:cNvCxnSpPr>
                <a:stCxn id="28" idx="6"/>
                <a:endCxn id="16" idx="1"/>
              </p:cNvCxnSpPr>
              <p:nvPr/>
            </p:nvCxnSpPr>
            <p:spPr>
              <a:xfrm>
                <a:off x="9147206" y="2336798"/>
                <a:ext cx="405470" cy="127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28BA8473-0FAF-C066-4C44-F3E2ADB4C5E4}"/>
                  </a:ext>
                </a:extLst>
              </p:cNvPr>
              <p:cNvGrpSpPr/>
              <p:nvPr/>
            </p:nvGrpSpPr>
            <p:grpSpPr>
              <a:xfrm>
                <a:off x="3521676" y="1752940"/>
                <a:ext cx="8378784" cy="1175634"/>
                <a:chOff x="3521676" y="1752940"/>
                <a:chExt cx="8378784" cy="1175634"/>
              </a:xfrm>
            </p:grpSpPr>
            <p:grpSp>
              <p:nvGrpSpPr>
                <p:cNvPr id="10" name="Group 9">
                  <a:extLst>
                    <a:ext uri="{FF2B5EF4-FFF2-40B4-BE49-F238E27FC236}">
                      <a16:creationId xmlns:a16="http://schemas.microsoft.com/office/drawing/2014/main" id="{723CCE8D-BC20-5A63-C03C-851C90E57028}"/>
                    </a:ext>
                  </a:extLst>
                </p:cNvPr>
                <p:cNvGrpSpPr/>
                <p:nvPr/>
              </p:nvGrpSpPr>
              <p:grpSpPr>
                <a:xfrm>
                  <a:off x="4058199" y="1760861"/>
                  <a:ext cx="2347784" cy="1167713"/>
                  <a:chOff x="6240162" y="2820425"/>
                  <a:chExt cx="3373395" cy="1560045"/>
                </a:xfrm>
              </p:grpSpPr>
              <p:sp>
                <p:nvSpPr>
                  <p:cNvPr id="30" name="Rectangle 29">
                    <a:extLst>
                      <a:ext uri="{FF2B5EF4-FFF2-40B4-BE49-F238E27FC236}">
                        <a16:creationId xmlns:a16="http://schemas.microsoft.com/office/drawing/2014/main" id="{20A44E3D-7A7C-4FAC-5117-7611432AD96D}"/>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17B22C3-9F54-6BE7-0FEB-28BF56174CAC}"/>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FF58882-8706-7CF4-20CB-527012A5432E}"/>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7D78DCE3-3BFF-1FD6-87F6-5F446F1E7209}"/>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B2E8817-0D89-BB35-9816-A391BE92AAEC}"/>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D1586DA0-FC19-FAC9-D980-724C4BD488AE}"/>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Memory</a:t>
                    </a:r>
                  </a:p>
                </p:txBody>
              </p:sp>
              <p:sp>
                <p:nvSpPr>
                  <p:cNvPr id="36" name="TextBox 35">
                    <a:extLst>
                      <a:ext uri="{FF2B5EF4-FFF2-40B4-BE49-F238E27FC236}">
                        <a16:creationId xmlns:a16="http://schemas.microsoft.com/office/drawing/2014/main" id="{FF738F2F-6046-F751-3BE2-FFB076E29CDE}"/>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11" name="Group 10">
                  <a:extLst>
                    <a:ext uri="{FF2B5EF4-FFF2-40B4-BE49-F238E27FC236}">
                      <a16:creationId xmlns:a16="http://schemas.microsoft.com/office/drawing/2014/main" id="{E84DCC2B-678B-E152-49B5-7E96FBCCCFA1}"/>
                    </a:ext>
                  </a:extLst>
                </p:cNvPr>
                <p:cNvGrpSpPr/>
                <p:nvPr/>
              </p:nvGrpSpPr>
              <p:grpSpPr>
                <a:xfrm>
                  <a:off x="6799422" y="1752941"/>
                  <a:ext cx="2347784" cy="1167713"/>
                  <a:chOff x="6240162" y="2820425"/>
                  <a:chExt cx="3373395" cy="1560045"/>
                </a:xfrm>
              </p:grpSpPr>
              <p:sp>
                <p:nvSpPr>
                  <p:cNvPr id="23" name="Rectangle 22">
                    <a:extLst>
                      <a:ext uri="{FF2B5EF4-FFF2-40B4-BE49-F238E27FC236}">
                        <a16:creationId xmlns:a16="http://schemas.microsoft.com/office/drawing/2014/main" id="{99C8DF01-0FFA-EA7E-4529-5D77DBE42F23}"/>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9B2BCD4-E1F4-30B6-D96A-6A7ADBBB2ABD}"/>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9B215BA-3029-337F-C2C8-DD213ED7F03D}"/>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420449F-C200-9C98-ACE8-054157F1BC8F}"/>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4C73280-CD44-4232-94E5-CCA41A14FE9B}"/>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C2D1C41C-36C0-5B4B-045F-CADE3ACC9E6A}"/>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Cache</a:t>
                    </a:r>
                  </a:p>
                </p:txBody>
              </p:sp>
              <p:sp>
                <p:nvSpPr>
                  <p:cNvPr id="29" name="TextBox 28">
                    <a:extLst>
                      <a:ext uri="{FF2B5EF4-FFF2-40B4-BE49-F238E27FC236}">
                        <a16:creationId xmlns:a16="http://schemas.microsoft.com/office/drawing/2014/main" id="{78C9A152-8841-3AF6-C8DB-F735AB415DFC}"/>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grpSp>
              <p:nvGrpSpPr>
                <p:cNvPr id="12" name="Group 11">
                  <a:extLst>
                    <a:ext uri="{FF2B5EF4-FFF2-40B4-BE49-F238E27FC236}">
                      <a16:creationId xmlns:a16="http://schemas.microsoft.com/office/drawing/2014/main" id="{2DF4E62E-84D1-9702-AF16-B9D442941547}"/>
                    </a:ext>
                  </a:extLst>
                </p:cNvPr>
                <p:cNvGrpSpPr/>
                <p:nvPr/>
              </p:nvGrpSpPr>
              <p:grpSpPr>
                <a:xfrm>
                  <a:off x="9552676" y="1752940"/>
                  <a:ext cx="2347784" cy="1167713"/>
                  <a:chOff x="6240162" y="2820425"/>
                  <a:chExt cx="3373395" cy="1560045"/>
                </a:xfrm>
              </p:grpSpPr>
              <p:sp>
                <p:nvSpPr>
                  <p:cNvPr id="16" name="Rectangle 15">
                    <a:extLst>
                      <a:ext uri="{FF2B5EF4-FFF2-40B4-BE49-F238E27FC236}">
                        <a16:creationId xmlns:a16="http://schemas.microsoft.com/office/drawing/2014/main" id="{02EA8C75-B350-0626-6B0A-D9919FA3D1AC}"/>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786D32C-9A04-2A90-CCDC-56F6EFCE2716}"/>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A61949-5990-F956-37BD-403C2FE01DD5}"/>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ED3F453-352D-98B2-2238-B4A0D88C506A}"/>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4A140CF-0126-940E-32AA-67E784F17418}"/>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22EB6D2-6D9F-6D7B-5507-354A23B40B30}"/>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CPU</a:t>
                    </a:r>
                  </a:p>
                </p:txBody>
              </p:sp>
              <p:sp>
                <p:nvSpPr>
                  <p:cNvPr id="22" name="TextBox 21">
                    <a:extLst>
                      <a:ext uri="{FF2B5EF4-FFF2-40B4-BE49-F238E27FC236}">
                        <a16:creationId xmlns:a16="http://schemas.microsoft.com/office/drawing/2014/main" id="{407D4075-7376-D4F4-DF9B-6F2714400BE1}"/>
                      </a:ext>
                    </a:extLst>
                  </p:cNvPr>
                  <p:cNvSpPr txBox="1"/>
                  <p:nvPr/>
                </p:nvSpPr>
                <p:spPr>
                  <a:xfrm>
                    <a:off x="6655053" y="3853136"/>
                    <a:ext cx="1258043" cy="411185"/>
                  </a:xfrm>
                  <a:prstGeom prst="rect">
                    <a:avLst/>
                  </a:prstGeom>
                  <a:noFill/>
                </p:spPr>
                <p:txBody>
                  <a:bodyPr wrap="none" rtlCol="0">
                    <a:spAutoFit/>
                  </a:bodyPr>
                  <a:lstStyle/>
                  <a:p>
                    <a:r>
                      <a:rPr lang="en-US" sz="1400" dirty="0"/>
                      <a:t>Requests</a:t>
                    </a:r>
                  </a:p>
                </p:txBody>
              </p:sp>
            </p:grpSp>
            <p:cxnSp>
              <p:nvCxnSpPr>
                <p:cNvPr id="13" name="Elbow Connector 12">
                  <a:extLst>
                    <a:ext uri="{FF2B5EF4-FFF2-40B4-BE49-F238E27FC236}">
                      <a16:creationId xmlns:a16="http://schemas.microsoft.com/office/drawing/2014/main" id="{67C839EB-BFFD-425B-5836-227A15A3DD4B}"/>
                    </a:ext>
                  </a:extLst>
                </p:cNvPr>
                <p:cNvCxnSpPr>
                  <a:stCxn id="21" idx="4"/>
                </p:cNvCxnSpPr>
                <p:nvPr/>
              </p:nvCxnSpPr>
              <p:spPr>
                <a:xfrm rot="5400000" flipH="1">
                  <a:off x="8699413" y="252802"/>
                  <a:ext cx="571140" cy="4764562"/>
                </a:xfrm>
                <a:prstGeom prst="bentConnector4">
                  <a:avLst>
                    <a:gd name="adj1" fmla="val -133057"/>
                    <a:gd name="adj2" fmla="val 10072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a:extLst>
                    <a:ext uri="{FF2B5EF4-FFF2-40B4-BE49-F238E27FC236}">
                      <a16:creationId xmlns:a16="http://schemas.microsoft.com/office/drawing/2014/main" id="{1B4EAFD3-8127-3EEE-6D31-D57352B030B7}"/>
                    </a:ext>
                  </a:extLst>
                </p:cNvPr>
                <p:cNvCxnSpPr>
                  <a:stCxn id="28" idx="4"/>
                  <a:endCxn id="30" idx="1"/>
                </p:cNvCxnSpPr>
                <p:nvPr/>
              </p:nvCxnSpPr>
              <p:spPr>
                <a:xfrm rot="5400000" flipH="1">
                  <a:off x="6054495" y="361139"/>
                  <a:ext cx="563220" cy="4555811"/>
                </a:xfrm>
                <a:prstGeom prst="bentConnector4">
                  <a:avLst>
                    <a:gd name="adj1" fmla="val -40588"/>
                    <a:gd name="adj2" fmla="val 10501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AA5C846-3C84-A5E9-46BD-F798C2E070D1}"/>
                    </a:ext>
                  </a:extLst>
                </p:cNvPr>
                <p:cNvCxnSpPr>
                  <a:endCxn id="30" idx="1"/>
                </p:cNvCxnSpPr>
                <p:nvPr/>
              </p:nvCxnSpPr>
              <p:spPr>
                <a:xfrm>
                  <a:off x="3521676" y="2357434"/>
                  <a:ext cx="536523" cy="0"/>
                </a:xfrm>
                <a:prstGeom prst="line">
                  <a:avLst/>
                </a:prstGeom>
              </p:spPr>
              <p:style>
                <a:lnRef idx="1">
                  <a:schemeClr val="accent1"/>
                </a:lnRef>
                <a:fillRef idx="0">
                  <a:schemeClr val="accent1"/>
                </a:fillRef>
                <a:effectRef idx="0">
                  <a:schemeClr val="accent1"/>
                </a:effectRef>
                <a:fontRef idx="minor">
                  <a:schemeClr val="tx1"/>
                </a:fontRef>
              </p:style>
            </p:cxnSp>
          </p:grpSp>
        </p:grpSp>
        <p:cxnSp>
          <p:nvCxnSpPr>
            <p:cNvPr id="6" name="Straight Arrow Connector 5">
              <a:extLst>
                <a:ext uri="{FF2B5EF4-FFF2-40B4-BE49-F238E27FC236}">
                  <a16:creationId xmlns:a16="http://schemas.microsoft.com/office/drawing/2014/main" id="{5F0EE3ED-6FAA-2526-2620-9D4546AA3CB7}"/>
                </a:ext>
              </a:extLst>
            </p:cNvPr>
            <p:cNvCxnSpPr>
              <a:stCxn id="21" idx="6"/>
            </p:cNvCxnSpPr>
            <p:nvPr/>
          </p:nvCxnSpPr>
          <p:spPr>
            <a:xfrm>
              <a:off x="11762809" y="5084423"/>
              <a:ext cx="297386" cy="206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65424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B7B56-6366-1F4F-B589-800640379594}"/>
              </a:ext>
            </a:extLst>
          </p:cNvPr>
          <p:cNvSpPr>
            <a:spLocks noGrp="1"/>
          </p:cNvSpPr>
          <p:nvPr>
            <p:ph type="title"/>
          </p:nvPr>
        </p:nvSpPr>
        <p:spPr/>
        <p:txBody>
          <a:bodyPr/>
          <a:lstStyle/>
          <a:p>
            <a:r>
              <a:rPr lang="en-US" dirty="0"/>
              <a:t>Queueing Theory Fun</a:t>
            </a:r>
          </a:p>
        </p:txBody>
      </p:sp>
      <p:grpSp>
        <p:nvGrpSpPr>
          <p:cNvPr id="4" name="Group 3">
            <a:extLst>
              <a:ext uri="{FF2B5EF4-FFF2-40B4-BE49-F238E27FC236}">
                <a16:creationId xmlns:a16="http://schemas.microsoft.com/office/drawing/2014/main" id="{4580F379-5190-FA59-51D1-3FF29940D288}"/>
              </a:ext>
            </a:extLst>
          </p:cNvPr>
          <p:cNvGrpSpPr/>
          <p:nvPr/>
        </p:nvGrpSpPr>
        <p:grpSpPr>
          <a:xfrm>
            <a:off x="6240162" y="2820425"/>
            <a:ext cx="3373395" cy="1560045"/>
            <a:chOff x="6240162" y="2820425"/>
            <a:chExt cx="3373395" cy="1560045"/>
          </a:xfrm>
        </p:grpSpPr>
        <p:sp>
          <p:nvSpPr>
            <p:cNvPr id="5" name="Rectangle 4">
              <a:extLst>
                <a:ext uri="{FF2B5EF4-FFF2-40B4-BE49-F238E27FC236}">
                  <a16:creationId xmlns:a16="http://schemas.microsoft.com/office/drawing/2014/main" id="{FEF76D74-3535-B5DA-FCF1-F8657C9AB459}"/>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4FD7469-3061-BC70-FC54-D7318E4F30A2}"/>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AEEFEEF-9739-7FC7-67A1-533AB38B7541}"/>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E56ACD9-F449-2F6F-51DB-451AF9B5BB61}"/>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CC79D8E-83C8-EE2A-0B4C-E3418B90CCCB}"/>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9E07723-D232-580E-5A14-E0D90E99E1A5}"/>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Resource</a:t>
              </a:r>
            </a:p>
          </p:txBody>
        </p:sp>
        <p:sp>
          <p:nvSpPr>
            <p:cNvPr id="11" name="TextBox 10">
              <a:extLst>
                <a:ext uri="{FF2B5EF4-FFF2-40B4-BE49-F238E27FC236}">
                  <a16:creationId xmlns:a16="http://schemas.microsoft.com/office/drawing/2014/main" id="{A08A68E1-8859-7EED-FA7B-96D06EE2001E}"/>
                </a:ext>
              </a:extLst>
            </p:cNvPr>
            <p:cNvSpPr txBox="1"/>
            <p:nvPr/>
          </p:nvSpPr>
          <p:spPr>
            <a:xfrm>
              <a:off x="6655053" y="3853136"/>
              <a:ext cx="1067921" cy="369332"/>
            </a:xfrm>
            <a:prstGeom prst="rect">
              <a:avLst/>
            </a:prstGeom>
            <a:noFill/>
          </p:spPr>
          <p:txBody>
            <a:bodyPr wrap="none" rtlCol="0">
              <a:spAutoFit/>
            </a:bodyPr>
            <a:lstStyle/>
            <a:p>
              <a:r>
                <a:rPr lang="en-US" dirty="0"/>
                <a:t>Requests</a:t>
              </a:r>
            </a:p>
          </p:txBody>
        </p:sp>
      </p:grpSp>
      <p:sp>
        <p:nvSpPr>
          <p:cNvPr id="12" name="TextBox 11">
            <a:extLst>
              <a:ext uri="{FF2B5EF4-FFF2-40B4-BE49-F238E27FC236}">
                <a16:creationId xmlns:a16="http://schemas.microsoft.com/office/drawing/2014/main" id="{4A6EBB0E-92BC-2FF7-5E8E-7F134637D744}"/>
              </a:ext>
            </a:extLst>
          </p:cNvPr>
          <p:cNvSpPr txBox="1"/>
          <p:nvPr/>
        </p:nvSpPr>
        <p:spPr>
          <a:xfrm>
            <a:off x="1062681" y="2582562"/>
            <a:ext cx="4289957" cy="2031325"/>
          </a:xfrm>
          <a:prstGeom prst="rect">
            <a:avLst/>
          </a:prstGeom>
          <a:noFill/>
        </p:spPr>
        <p:txBody>
          <a:bodyPr wrap="none" rtlCol="0">
            <a:spAutoFit/>
          </a:bodyPr>
          <a:lstStyle/>
          <a:p>
            <a:r>
              <a:rPr lang="en-US" dirty="0"/>
              <a:t>Interactions between arrival time and</a:t>
            </a:r>
          </a:p>
          <a:p>
            <a:r>
              <a:rPr lang="en-US" dirty="0"/>
              <a:t>service time can lead to queueing delay</a:t>
            </a:r>
          </a:p>
          <a:p>
            <a:endParaRPr lang="en-US" dirty="0"/>
          </a:p>
          <a:p>
            <a:r>
              <a:rPr lang="en-US" dirty="0"/>
              <a:t>Queueing delay models contention on</a:t>
            </a:r>
          </a:p>
          <a:p>
            <a:r>
              <a:rPr lang="en-US" dirty="0"/>
              <a:t>resources in a system</a:t>
            </a:r>
          </a:p>
          <a:p>
            <a:endParaRPr lang="en-US" dirty="0"/>
          </a:p>
          <a:p>
            <a:r>
              <a:rPr lang="en-US" dirty="0"/>
              <a:t>Queueing routing models system structure</a:t>
            </a:r>
          </a:p>
        </p:txBody>
      </p:sp>
      <p:sp>
        <p:nvSpPr>
          <p:cNvPr id="13" name="TextBox 12">
            <a:extLst>
              <a:ext uri="{FF2B5EF4-FFF2-40B4-BE49-F238E27FC236}">
                <a16:creationId xmlns:a16="http://schemas.microsoft.com/office/drawing/2014/main" id="{34A78F6B-3921-D60E-0A6F-E942D8F78A24}"/>
              </a:ext>
            </a:extLst>
          </p:cNvPr>
          <p:cNvSpPr txBox="1"/>
          <p:nvPr/>
        </p:nvSpPr>
        <p:spPr>
          <a:xfrm>
            <a:off x="1952368" y="5609968"/>
            <a:ext cx="3071675" cy="369332"/>
          </a:xfrm>
          <a:prstGeom prst="rect">
            <a:avLst/>
          </a:prstGeom>
          <a:noFill/>
        </p:spPr>
        <p:txBody>
          <a:bodyPr wrap="none" rtlCol="0">
            <a:spAutoFit/>
          </a:bodyPr>
          <a:lstStyle/>
          <a:p>
            <a:r>
              <a:rPr lang="en-US" dirty="0"/>
              <a:t>Airline vs. US passport control</a:t>
            </a:r>
          </a:p>
        </p:txBody>
      </p:sp>
    </p:spTree>
    <p:extLst>
      <p:ext uri="{BB962C8B-B14F-4D97-AF65-F5344CB8AC3E}">
        <p14:creationId xmlns:p14="http://schemas.microsoft.com/office/powerpoint/2010/main" val="3185648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80A0A-CA34-08D0-665F-06406C78FB54}"/>
              </a:ext>
            </a:extLst>
          </p:cNvPr>
          <p:cNvSpPr>
            <a:spLocks noGrp="1"/>
          </p:cNvSpPr>
          <p:nvPr>
            <p:ph type="title"/>
          </p:nvPr>
        </p:nvSpPr>
        <p:spPr/>
        <p:txBody>
          <a:bodyPr/>
          <a:lstStyle/>
          <a:p>
            <a:r>
              <a:rPr lang="en-US" dirty="0"/>
              <a:t>What to Measure? New Metric</a:t>
            </a:r>
          </a:p>
        </p:txBody>
      </p:sp>
      <p:sp>
        <p:nvSpPr>
          <p:cNvPr id="3" name="Content Placeholder 2">
            <a:extLst>
              <a:ext uri="{FF2B5EF4-FFF2-40B4-BE49-F238E27FC236}">
                <a16:creationId xmlns:a16="http://schemas.microsoft.com/office/drawing/2014/main" id="{3405B4FD-D9DF-49BC-9561-41027C46DFDB}"/>
              </a:ext>
            </a:extLst>
          </p:cNvPr>
          <p:cNvSpPr>
            <a:spLocks noGrp="1"/>
          </p:cNvSpPr>
          <p:nvPr>
            <p:ph idx="1"/>
          </p:nvPr>
        </p:nvSpPr>
        <p:spPr/>
        <p:txBody>
          <a:bodyPr/>
          <a:lstStyle/>
          <a:p>
            <a:r>
              <a:rPr lang="en-US" dirty="0"/>
              <a:t>We have seen </a:t>
            </a:r>
            <a:r>
              <a:rPr lang="en-US" dirty="0">
                <a:solidFill>
                  <a:srgbClr val="FFFF00">
                    <a:alpha val="60000"/>
                  </a:srgbClr>
                </a:solidFill>
              </a:rPr>
              <a:t>performance</a:t>
            </a:r>
            <a:r>
              <a:rPr lang="en-US" dirty="0"/>
              <a:t>, </a:t>
            </a:r>
            <a:r>
              <a:rPr lang="en-US" dirty="0">
                <a:solidFill>
                  <a:srgbClr val="FFFF00">
                    <a:alpha val="60000"/>
                  </a:srgbClr>
                </a:solidFill>
              </a:rPr>
              <a:t>performance/cost</a:t>
            </a:r>
            <a:r>
              <a:rPr lang="en-US" dirty="0"/>
              <a:t>, </a:t>
            </a:r>
            <a:r>
              <a:rPr lang="en-US" dirty="0">
                <a:solidFill>
                  <a:srgbClr val="FFFF00">
                    <a:alpha val="60000"/>
                  </a:srgbClr>
                </a:solidFill>
              </a:rPr>
              <a:t>performance/power</a:t>
            </a:r>
          </a:p>
          <a:p>
            <a:r>
              <a:rPr lang="en-US" dirty="0"/>
              <a:t>Also, we may care about </a:t>
            </a:r>
            <a:r>
              <a:rPr lang="en-US" dirty="0">
                <a:solidFill>
                  <a:srgbClr val="FFFF00">
                    <a:alpha val="60000"/>
                  </a:srgbClr>
                </a:solidFill>
              </a:rPr>
              <a:t>turnaround time</a:t>
            </a:r>
          </a:p>
          <a:p>
            <a:r>
              <a:rPr lang="en-US" dirty="0">
                <a:solidFill>
                  <a:srgbClr val="FFFF00">
                    <a:alpha val="60000"/>
                  </a:srgbClr>
                </a:solidFill>
              </a:rPr>
              <a:t>Speedup</a:t>
            </a:r>
            <a:r>
              <a:rPr lang="en-US" dirty="0"/>
              <a:t> is used when we add resources to measure the benefit, typically introducing </a:t>
            </a:r>
            <a:r>
              <a:rPr lang="en-US" i="1" dirty="0"/>
              <a:t>parallel processing </a:t>
            </a:r>
            <a:r>
              <a:rPr lang="en-US" dirty="0"/>
              <a:t>to improve performance:</a:t>
            </a:r>
          </a:p>
          <a:p>
            <a:pPr marL="457200" lvl="1" indent="0">
              <a:buNone/>
            </a:pPr>
            <a:r>
              <a:rPr lang="en-US" sz="2000" dirty="0"/>
              <a:t>Speedup = Performance with additional resources / Original performance</a:t>
            </a:r>
          </a:p>
          <a:p>
            <a:pPr marL="457200" lvl="1" indent="0">
              <a:buNone/>
            </a:pPr>
            <a:r>
              <a:rPr lang="en-US" sz="2000" dirty="0"/>
              <a:t>Speedup = Performance with parallel processing / Performance of sequential program</a:t>
            </a:r>
          </a:p>
        </p:txBody>
      </p:sp>
    </p:spTree>
    <p:extLst>
      <p:ext uri="{BB962C8B-B14F-4D97-AF65-F5344CB8AC3E}">
        <p14:creationId xmlns:p14="http://schemas.microsoft.com/office/powerpoint/2010/main" val="911150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435CC-1CFE-57B4-6965-BDE30C106F14}"/>
              </a:ext>
            </a:extLst>
          </p:cNvPr>
          <p:cNvSpPr>
            <a:spLocks noGrp="1"/>
          </p:cNvSpPr>
          <p:nvPr>
            <p:ph type="title"/>
          </p:nvPr>
        </p:nvSpPr>
        <p:spPr/>
        <p:txBody>
          <a:bodyPr/>
          <a:lstStyle/>
          <a:p>
            <a:r>
              <a:rPr lang="en-US" dirty="0"/>
              <a:t>Accuracy Issues</a:t>
            </a:r>
          </a:p>
        </p:txBody>
      </p:sp>
      <p:sp>
        <p:nvSpPr>
          <p:cNvPr id="3" name="Content Placeholder 2">
            <a:extLst>
              <a:ext uri="{FF2B5EF4-FFF2-40B4-BE49-F238E27FC236}">
                <a16:creationId xmlns:a16="http://schemas.microsoft.com/office/drawing/2014/main" id="{B947C8C2-8F36-84BC-5C78-B2DC9DF711FD}"/>
              </a:ext>
            </a:extLst>
          </p:cNvPr>
          <p:cNvSpPr>
            <a:spLocks noGrp="1"/>
          </p:cNvSpPr>
          <p:nvPr>
            <p:ph idx="1"/>
          </p:nvPr>
        </p:nvSpPr>
        <p:spPr/>
        <p:txBody>
          <a:bodyPr/>
          <a:lstStyle/>
          <a:p>
            <a:r>
              <a:rPr lang="en-US" dirty="0"/>
              <a:t>Accuracy affects any results of any performance evaluation</a:t>
            </a:r>
          </a:p>
          <a:p>
            <a:pPr lvl="1"/>
            <a:r>
              <a:rPr lang="en-US" dirty="0"/>
              <a:t>Could be built-in problem (e.g., spreadsheet modeling, stochastic nature of the analytic model or simulation, etc.)</a:t>
            </a:r>
          </a:p>
          <a:p>
            <a:pPr lvl="1"/>
            <a:r>
              <a:rPr lang="en-US" dirty="0"/>
              <a:t>Fluctuation in measurements and repeatability</a:t>
            </a:r>
          </a:p>
          <a:p>
            <a:pPr lvl="1"/>
            <a:r>
              <a:rPr lang="en-US" dirty="0"/>
              <a:t>Random number generation issues in simulations</a:t>
            </a:r>
          </a:p>
          <a:p>
            <a:r>
              <a:rPr lang="en-US" dirty="0"/>
              <a:t>Solutions</a:t>
            </a:r>
          </a:p>
          <a:p>
            <a:pPr lvl="1"/>
            <a:r>
              <a:rPr lang="en-US" dirty="0"/>
              <a:t>For stochastic modeling, need to repeat the work with many random seeds (Monte-Carlo simulations)</a:t>
            </a:r>
          </a:p>
          <a:p>
            <a:pPr lvl="1"/>
            <a:r>
              <a:rPr lang="en-US" dirty="0"/>
              <a:t>For empirical measurements, must repeat the measurement process several times to eliminate uncertainties</a:t>
            </a:r>
          </a:p>
          <a:p>
            <a:pPr lvl="1"/>
            <a:r>
              <a:rPr lang="en-US" dirty="0"/>
              <a:t>Out of the study, you need to report averages, standard deviations, and confidence intervals</a:t>
            </a:r>
          </a:p>
        </p:txBody>
      </p:sp>
    </p:spTree>
    <p:extLst>
      <p:ext uri="{BB962C8B-B14F-4D97-AF65-F5344CB8AC3E}">
        <p14:creationId xmlns:p14="http://schemas.microsoft.com/office/powerpoint/2010/main" val="724769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70226-B6E1-8D54-A8E7-67C73002F543}"/>
              </a:ext>
            </a:extLst>
          </p:cNvPr>
          <p:cNvSpPr>
            <a:spLocks noGrp="1"/>
          </p:cNvSpPr>
          <p:nvPr>
            <p:ph type="title"/>
          </p:nvPr>
        </p:nvSpPr>
        <p:spPr/>
        <p:txBody>
          <a:bodyPr/>
          <a:lstStyle/>
          <a:p>
            <a:r>
              <a:rPr lang="en-US" dirty="0"/>
              <a:t>Informal Introduction to Amdahl’s Law</a:t>
            </a:r>
          </a:p>
        </p:txBody>
      </p:sp>
      <p:sp>
        <p:nvSpPr>
          <p:cNvPr id="3" name="Content Placeholder 2">
            <a:extLst>
              <a:ext uri="{FF2B5EF4-FFF2-40B4-BE49-F238E27FC236}">
                <a16:creationId xmlns:a16="http://schemas.microsoft.com/office/drawing/2014/main" id="{6D1A8920-3426-B992-4B05-3D4C97A2EBB2}"/>
              </a:ext>
            </a:extLst>
          </p:cNvPr>
          <p:cNvSpPr>
            <a:spLocks noGrp="1"/>
          </p:cNvSpPr>
          <p:nvPr>
            <p:ph idx="1"/>
          </p:nvPr>
        </p:nvSpPr>
        <p:spPr/>
        <p:txBody>
          <a:bodyPr>
            <a:normAutofit/>
          </a:bodyPr>
          <a:lstStyle/>
          <a:p>
            <a:pPr marL="0" indent="0" algn="ctr">
              <a:buNone/>
            </a:pPr>
            <a:endParaRPr lang="en-US" sz="3600" dirty="0"/>
          </a:p>
          <a:p>
            <a:pPr marL="0" indent="0" algn="ctr">
              <a:buNone/>
            </a:pPr>
            <a:r>
              <a:rPr lang="en-US" sz="3600" dirty="0"/>
              <a:t>Performance of a given system is limited by the performance of the weakest component</a:t>
            </a:r>
          </a:p>
        </p:txBody>
      </p:sp>
    </p:spTree>
    <p:extLst>
      <p:ext uri="{BB962C8B-B14F-4D97-AF65-F5344CB8AC3E}">
        <p14:creationId xmlns:p14="http://schemas.microsoft.com/office/powerpoint/2010/main" val="3661534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6E616-D0E2-B3C6-206F-C95AC53EEC34}"/>
              </a:ext>
            </a:extLst>
          </p:cNvPr>
          <p:cNvSpPr>
            <a:spLocks noGrp="1"/>
          </p:cNvSpPr>
          <p:nvPr>
            <p:ph type="title"/>
          </p:nvPr>
        </p:nvSpPr>
        <p:spPr/>
        <p:txBody>
          <a:bodyPr/>
          <a:lstStyle/>
          <a:p>
            <a:r>
              <a:rPr lang="en-US" dirty="0"/>
              <a:t>Formalizing Amdahl’s Law</a:t>
            </a:r>
          </a:p>
        </p:txBody>
      </p:sp>
      <p:sp>
        <p:nvSpPr>
          <p:cNvPr id="3" name="Content Placeholder 2">
            <a:extLst>
              <a:ext uri="{FF2B5EF4-FFF2-40B4-BE49-F238E27FC236}">
                <a16:creationId xmlns:a16="http://schemas.microsoft.com/office/drawing/2014/main" id="{AC6D26EF-B9F6-FB12-E518-E73198D761B0}"/>
              </a:ext>
            </a:extLst>
          </p:cNvPr>
          <p:cNvSpPr>
            <a:spLocks noGrp="1"/>
          </p:cNvSpPr>
          <p:nvPr>
            <p:ph idx="1"/>
          </p:nvPr>
        </p:nvSpPr>
        <p:spPr/>
        <p:txBody>
          <a:bodyPr/>
          <a:lstStyle/>
          <a:p>
            <a:r>
              <a:rPr lang="en-US" dirty="0"/>
              <a:t>You have a program that runs in 5 seconds, out of which 4 seconds are floating point operations. The system has 2 FPU’s. How many more FPU’s are needed to speed up the program by a factor of 5? Assume linear scaling.</a:t>
            </a:r>
          </a:p>
          <a:p>
            <a:r>
              <a:rPr lang="en-US" dirty="0"/>
              <a:t>What is linear scaling?</a:t>
            </a:r>
          </a:p>
          <a:p>
            <a:r>
              <a:rPr lang="en-US" dirty="0"/>
              <a:t>Amdahl’s law:	Speedup = (P + S) / (</a:t>
            </a:r>
            <a:r>
              <a:rPr lang="en-US" dirty="0" err="1"/>
              <a:t>P/n</a:t>
            </a:r>
            <a:r>
              <a:rPr lang="en-US" dirty="0"/>
              <a:t> + S) where</a:t>
            </a:r>
          </a:p>
          <a:p>
            <a:pPr lvl="1"/>
            <a:r>
              <a:rPr lang="en-US" sz="2000" dirty="0"/>
              <a:t>P is the part of the program that can be parallelized</a:t>
            </a:r>
          </a:p>
          <a:p>
            <a:pPr lvl="1"/>
            <a:r>
              <a:rPr lang="en-US" sz="2000" dirty="0"/>
              <a:t>S is the part of the program that cannot</a:t>
            </a:r>
          </a:p>
          <a:p>
            <a:pPr lvl="1"/>
            <a:r>
              <a:rPr lang="en-US" sz="2000" dirty="0"/>
              <a:t>If n -&gt; ∞, best you can do is (P + S)/S, or P/S + 1. In practice, n is no where near ∞, and speedup is limited.</a:t>
            </a:r>
          </a:p>
        </p:txBody>
      </p:sp>
    </p:spTree>
    <p:extLst>
      <p:ext uri="{BB962C8B-B14F-4D97-AF65-F5344CB8AC3E}">
        <p14:creationId xmlns:p14="http://schemas.microsoft.com/office/powerpoint/2010/main" val="408835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8CB8A-BA6F-A28C-2E33-4E9B8C485742}"/>
              </a:ext>
            </a:extLst>
          </p:cNvPr>
          <p:cNvSpPr>
            <a:spLocks noGrp="1"/>
          </p:cNvSpPr>
          <p:nvPr>
            <p:ph type="title"/>
          </p:nvPr>
        </p:nvSpPr>
        <p:spPr/>
        <p:txBody>
          <a:bodyPr/>
          <a:lstStyle/>
          <a:p>
            <a:r>
              <a:rPr lang="en-US" dirty="0"/>
              <a:t>Implications of Amdahl’s Law</a:t>
            </a:r>
          </a:p>
        </p:txBody>
      </p:sp>
      <p:sp>
        <p:nvSpPr>
          <p:cNvPr id="3" name="Content Placeholder 2">
            <a:extLst>
              <a:ext uri="{FF2B5EF4-FFF2-40B4-BE49-F238E27FC236}">
                <a16:creationId xmlns:a16="http://schemas.microsoft.com/office/drawing/2014/main" id="{771C33C6-D731-EF83-5C29-FED8E7F2F230}"/>
              </a:ext>
            </a:extLst>
          </p:cNvPr>
          <p:cNvSpPr>
            <a:spLocks noGrp="1"/>
          </p:cNvSpPr>
          <p:nvPr>
            <p:ph idx="1"/>
          </p:nvPr>
        </p:nvSpPr>
        <p:spPr/>
        <p:txBody>
          <a:bodyPr/>
          <a:lstStyle/>
          <a:p>
            <a:r>
              <a:rPr lang="en-US" dirty="0"/>
              <a:t>Understanding this law is fundamental to performance analysis and optimization</a:t>
            </a:r>
          </a:p>
          <a:p>
            <a:r>
              <a:rPr lang="en-US" dirty="0"/>
              <a:t>It offers the following methodology:</a:t>
            </a:r>
          </a:p>
          <a:p>
            <a:pPr lvl="1"/>
            <a:r>
              <a:rPr lang="en-US" dirty="0"/>
              <a:t>Segment your program into distinct phases, each having a certain property</a:t>
            </a:r>
          </a:p>
          <a:p>
            <a:pPr lvl="2"/>
            <a:r>
              <a:rPr lang="en-US" dirty="0"/>
              <a:t>For example: Input-data, followed by a loop consisting of computing and data copying, followed by file output</a:t>
            </a:r>
          </a:p>
          <a:p>
            <a:pPr lvl="1"/>
            <a:r>
              <a:rPr lang="en-US" dirty="0"/>
              <a:t>Check the bottlenecks with each one</a:t>
            </a:r>
          </a:p>
          <a:p>
            <a:pPr lvl="2"/>
            <a:r>
              <a:rPr lang="en-US" dirty="0"/>
              <a:t>For example: Check the resources in the system, and identify ones where the utilization is near saturation </a:t>
            </a:r>
            <a:r>
              <a:rPr lang="en-US" dirty="0">
                <a:sym typeface="Wingdings" pitchFamily="2" charset="2"/>
              </a:rPr>
              <a:t> this is where the attack takes place</a:t>
            </a:r>
          </a:p>
          <a:p>
            <a:pPr marL="457200" lvl="1" indent="0">
              <a:buNone/>
            </a:pPr>
            <a:endParaRPr lang="en-US" dirty="0"/>
          </a:p>
        </p:txBody>
      </p:sp>
    </p:spTree>
    <p:extLst>
      <p:ext uri="{BB962C8B-B14F-4D97-AF65-F5344CB8AC3E}">
        <p14:creationId xmlns:p14="http://schemas.microsoft.com/office/powerpoint/2010/main" val="16832770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5F969-3FB1-7DAD-331D-88E8FCF5EDAD}"/>
              </a:ext>
            </a:extLst>
          </p:cNvPr>
          <p:cNvSpPr>
            <a:spLocks noGrp="1"/>
          </p:cNvSpPr>
          <p:nvPr>
            <p:ph type="title"/>
          </p:nvPr>
        </p:nvSpPr>
        <p:spPr/>
        <p:txBody>
          <a:bodyPr/>
          <a:lstStyle/>
          <a:p>
            <a:r>
              <a:rPr lang="en-US" dirty="0"/>
              <a:t>Recall the STREAM Example</a:t>
            </a:r>
          </a:p>
        </p:txBody>
      </p:sp>
      <p:sp>
        <p:nvSpPr>
          <p:cNvPr id="3" name="Content Placeholder 2">
            <a:extLst>
              <a:ext uri="{FF2B5EF4-FFF2-40B4-BE49-F238E27FC236}">
                <a16:creationId xmlns:a16="http://schemas.microsoft.com/office/drawing/2014/main" id="{520FB630-F48B-DE60-B347-1CEAF261A052}"/>
              </a:ext>
            </a:extLst>
          </p:cNvPr>
          <p:cNvSpPr>
            <a:spLocks noGrp="1"/>
          </p:cNvSpPr>
          <p:nvPr>
            <p:ph idx="1"/>
          </p:nvPr>
        </p:nvSpPr>
        <p:spPr/>
        <p:txBody>
          <a:bodyPr>
            <a:normAutofit/>
          </a:bodyPr>
          <a:lstStyle/>
          <a:p>
            <a:pPr marL="0" indent="0">
              <a:buNone/>
            </a:pPr>
            <a:r>
              <a:rPr lang="en-US" dirty="0">
                <a:solidFill>
                  <a:srgbClr val="FFFF00"/>
                </a:solidFill>
                <a:latin typeface="Courier" pitchFamily="2" charset="0"/>
              </a:rPr>
              <a:t>for(</a:t>
            </a:r>
            <a:r>
              <a:rPr lang="en-US" dirty="0" err="1">
                <a:solidFill>
                  <a:srgbClr val="FFFF00"/>
                </a:solidFill>
                <a:latin typeface="Courier" pitchFamily="2" charset="0"/>
              </a:rPr>
              <a:t>i</a:t>
            </a:r>
            <a:r>
              <a:rPr lang="en-US" dirty="0">
                <a:solidFill>
                  <a:srgbClr val="FFFF00"/>
                </a:solidFill>
                <a:latin typeface="Courier" pitchFamily="2" charset="0"/>
              </a:rPr>
              <a:t> = 0; </a:t>
            </a:r>
            <a:r>
              <a:rPr lang="en-US" dirty="0" err="1">
                <a:solidFill>
                  <a:srgbClr val="FFFF00"/>
                </a:solidFill>
                <a:latin typeface="Courier" pitchFamily="2" charset="0"/>
              </a:rPr>
              <a:t>i</a:t>
            </a:r>
            <a:r>
              <a:rPr lang="en-US" dirty="0">
                <a:solidFill>
                  <a:srgbClr val="FFFF00"/>
                </a:solidFill>
                <a:latin typeface="Courier" pitchFamily="2" charset="0"/>
              </a:rPr>
              <a:t> &lt; n; </a:t>
            </a:r>
            <a:r>
              <a:rPr lang="en-US" dirty="0" err="1">
                <a:solidFill>
                  <a:srgbClr val="FFFF00"/>
                </a:solidFill>
                <a:latin typeface="Courier" pitchFamily="2" charset="0"/>
              </a:rPr>
              <a:t>i</a:t>
            </a:r>
            <a:r>
              <a:rPr lang="en-US" dirty="0">
                <a:solidFill>
                  <a:srgbClr val="FFFF00"/>
                </a:solidFill>
                <a:latin typeface="Courier" pitchFamily="2" charset="0"/>
              </a:rPr>
              <a:t>++)</a:t>
            </a:r>
          </a:p>
          <a:p>
            <a:pPr marL="0" indent="0">
              <a:buNone/>
            </a:pPr>
            <a:r>
              <a:rPr lang="en-US" dirty="0">
                <a:solidFill>
                  <a:srgbClr val="FFFF00"/>
                </a:solidFill>
                <a:latin typeface="Courier" pitchFamily="2" charset="0"/>
              </a:rPr>
              <a:t>	c[</a:t>
            </a:r>
            <a:r>
              <a:rPr lang="en-US" dirty="0" err="1">
                <a:solidFill>
                  <a:srgbClr val="FFFF00"/>
                </a:solidFill>
                <a:latin typeface="Courier" pitchFamily="2" charset="0"/>
              </a:rPr>
              <a:t>i</a:t>
            </a:r>
            <a:r>
              <a:rPr lang="en-US" dirty="0">
                <a:solidFill>
                  <a:srgbClr val="FFFF00"/>
                </a:solidFill>
                <a:latin typeface="Courier" pitchFamily="2" charset="0"/>
              </a:rPr>
              <a:t>] = a[</a:t>
            </a:r>
            <a:r>
              <a:rPr lang="en-US" dirty="0" err="1">
                <a:solidFill>
                  <a:srgbClr val="FFFF00"/>
                </a:solidFill>
                <a:latin typeface="Courier" pitchFamily="2" charset="0"/>
              </a:rPr>
              <a:t>i</a:t>
            </a:r>
            <a:r>
              <a:rPr lang="en-US" dirty="0">
                <a:solidFill>
                  <a:srgbClr val="FFFF00"/>
                </a:solidFill>
                <a:latin typeface="Courier" pitchFamily="2" charset="0"/>
              </a:rPr>
              <a:t>] x b[</a:t>
            </a:r>
            <a:r>
              <a:rPr lang="en-US" dirty="0" err="1">
                <a:solidFill>
                  <a:srgbClr val="FFFF00"/>
                </a:solidFill>
                <a:latin typeface="Courier" pitchFamily="2" charset="0"/>
              </a:rPr>
              <a:t>i</a:t>
            </a:r>
            <a:r>
              <a:rPr lang="en-US" dirty="0">
                <a:solidFill>
                  <a:srgbClr val="FFFF00"/>
                </a:solidFill>
                <a:latin typeface="Courier" pitchFamily="2" charset="0"/>
              </a:rPr>
              <a:t>];		</a:t>
            </a:r>
            <a:endParaRPr lang="en-US" dirty="0">
              <a:latin typeface="Courier" pitchFamily="2" charset="0"/>
            </a:endParaRPr>
          </a:p>
          <a:p>
            <a:pPr marL="0" indent="0">
              <a:buNone/>
            </a:pPr>
            <a:r>
              <a:rPr lang="en-US" dirty="0"/>
              <a:t>To evaluate processors, we aggregated:</a:t>
            </a:r>
          </a:p>
          <a:p>
            <a:r>
              <a:rPr lang="en-US" dirty="0"/>
              <a:t>Floating point operations</a:t>
            </a:r>
          </a:p>
          <a:p>
            <a:r>
              <a:rPr lang="en-US" dirty="0"/>
              <a:t>Memory bandwidth </a:t>
            </a:r>
          </a:p>
          <a:p>
            <a:pPr marL="0" indent="0">
              <a:buNone/>
            </a:pPr>
            <a:r>
              <a:rPr lang="en-US" dirty="0"/>
              <a:t>A crude first attempt at </a:t>
            </a:r>
            <a:r>
              <a:rPr lang="en-US" u="sng" dirty="0"/>
              <a:t>quantitative</a:t>
            </a:r>
            <a:r>
              <a:rPr lang="en-US" dirty="0"/>
              <a:t> performance analysis</a:t>
            </a:r>
          </a:p>
          <a:p>
            <a:pPr marL="0" indent="0">
              <a:buNone/>
            </a:pPr>
            <a:endParaRPr lang="en-US" dirty="0"/>
          </a:p>
        </p:txBody>
      </p:sp>
    </p:spTree>
    <p:extLst>
      <p:ext uri="{BB962C8B-B14F-4D97-AF65-F5344CB8AC3E}">
        <p14:creationId xmlns:p14="http://schemas.microsoft.com/office/powerpoint/2010/main" val="1337622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903D-E4AC-F04B-2E9E-E98D44324CC3}"/>
              </a:ext>
            </a:extLst>
          </p:cNvPr>
          <p:cNvSpPr>
            <a:spLocks noGrp="1"/>
          </p:cNvSpPr>
          <p:nvPr>
            <p:ph type="title"/>
          </p:nvPr>
        </p:nvSpPr>
        <p:spPr/>
        <p:txBody>
          <a:bodyPr/>
          <a:lstStyle/>
          <a:p>
            <a:r>
              <a:rPr lang="en-US" dirty="0"/>
              <a:t>Example: Stream Revisited</a:t>
            </a:r>
          </a:p>
        </p:txBody>
      </p:sp>
      <p:sp>
        <p:nvSpPr>
          <p:cNvPr id="3" name="Content Placeholder 2">
            <a:extLst>
              <a:ext uri="{FF2B5EF4-FFF2-40B4-BE49-F238E27FC236}">
                <a16:creationId xmlns:a16="http://schemas.microsoft.com/office/drawing/2014/main" id="{2D81E982-432C-2F29-291C-F292DD0728F0}"/>
              </a:ext>
            </a:extLst>
          </p:cNvPr>
          <p:cNvSpPr>
            <a:spLocks noGrp="1"/>
          </p:cNvSpPr>
          <p:nvPr>
            <p:ph idx="1"/>
          </p:nvPr>
        </p:nvSpPr>
        <p:spPr/>
        <p:txBody>
          <a:bodyPr/>
          <a:lstStyle/>
          <a:p>
            <a:pPr marL="0" indent="0">
              <a:buNone/>
            </a:pPr>
            <a:r>
              <a:rPr lang="en-US" dirty="0">
                <a:solidFill>
                  <a:srgbClr val="FFFF00"/>
                </a:solidFill>
                <a:latin typeface="Courier" pitchFamily="2" charset="0"/>
              </a:rPr>
              <a:t>for(</a:t>
            </a:r>
            <a:r>
              <a:rPr lang="en-US" dirty="0" err="1">
                <a:solidFill>
                  <a:srgbClr val="FFFF00"/>
                </a:solidFill>
                <a:latin typeface="Courier" pitchFamily="2" charset="0"/>
              </a:rPr>
              <a:t>i</a:t>
            </a:r>
            <a:r>
              <a:rPr lang="en-US" dirty="0">
                <a:solidFill>
                  <a:srgbClr val="FFFF00"/>
                </a:solidFill>
                <a:latin typeface="Courier" pitchFamily="2" charset="0"/>
              </a:rPr>
              <a:t> = 0; </a:t>
            </a:r>
            <a:r>
              <a:rPr lang="en-US" dirty="0" err="1">
                <a:solidFill>
                  <a:srgbClr val="FFFF00"/>
                </a:solidFill>
                <a:latin typeface="Courier" pitchFamily="2" charset="0"/>
              </a:rPr>
              <a:t>i</a:t>
            </a:r>
            <a:r>
              <a:rPr lang="en-US" dirty="0">
                <a:solidFill>
                  <a:srgbClr val="FFFF00"/>
                </a:solidFill>
                <a:latin typeface="Courier" pitchFamily="2" charset="0"/>
              </a:rPr>
              <a:t> &lt; n; </a:t>
            </a:r>
            <a:r>
              <a:rPr lang="en-US" dirty="0" err="1">
                <a:solidFill>
                  <a:srgbClr val="FFFF00"/>
                </a:solidFill>
                <a:latin typeface="Courier" pitchFamily="2" charset="0"/>
              </a:rPr>
              <a:t>i</a:t>
            </a:r>
            <a:r>
              <a:rPr lang="en-US" dirty="0">
                <a:solidFill>
                  <a:srgbClr val="FFFF00"/>
                </a:solidFill>
                <a:latin typeface="Courier" pitchFamily="2" charset="0"/>
              </a:rPr>
              <a:t>++)</a:t>
            </a:r>
          </a:p>
          <a:p>
            <a:pPr marL="0" indent="0">
              <a:buNone/>
            </a:pPr>
            <a:r>
              <a:rPr lang="en-US" dirty="0">
                <a:solidFill>
                  <a:srgbClr val="FFFF00"/>
                </a:solidFill>
                <a:latin typeface="Courier" pitchFamily="2" charset="0"/>
              </a:rPr>
              <a:t>	c[</a:t>
            </a:r>
            <a:r>
              <a:rPr lang="en-US" dirty="0" err="1">
                <a:solidFill>
                  <a:srgbClr val="FFFF00"/>
                </a:solidFill>
                <a:latin typeface="Courier" pitchFamily="2" charset="0"/>
              </a:rPr>
              <a:t>i</a:t>
            </a:r>
            <a:r>
              <a:rPr lang="en-US" dirty="0">
                <a:solidFill>
                  <a:srgbClr val="FFFF00"/>
                </a:solidFill>
                <a:latin typeface="Courier" pitchFamily="2" charset="0"/>
              </a:rPr>
              <a:t>] = a[</a:t>
            </a:r>
            <a:r>
              <a:rPr lang="en-US" dirty="0" err="1">
                <a:solidFill>
                  <a:srgbClr val="FFFF00"/>
                </a:solidFill>
                <a:latin typeface="Courier" pitchFamily="2" charset="0"/>
              </a:rPr>
              <a:t>i</a:t>
            </a:r>
            <a:r>
              <a:rPr lang="en-US" dirty="0">
                <a:solidFill>
                  <a:srgbClr val="FFFF00"/>
                </a:solidFill>
                <a:latin typeface="Courier" pitchFamily="2" charset="0"/>
              </a:rPr>
              <a:t>] x b[</a:t>
            </a:r>
            <a:r>
              <a:rPr lang="en-US" dirty="0" err="1">
                <a:solidFill>
                  <a:srgbClr val="FFFF00"/>
                </a:solidFill>
                <a:latin typeface="Courier" pitchFamily="2" charset="0"/>
              </a:rPr>
              <a:t>i</a:t>
            </a:r>
            <a:r>
              <a:rPr lang="en-US" dirty="0">
                <a:solidFill>
                  <a:srgbClr val="FFFF00"/>
                </a:solidFill>
                <a:latin typeface="Courier" pitchFamily="2" charset="0"/>
              </a:rPr>
              <a:t>];</a:t>
            </a:r>
          </a:p>
          <a:p>
            <a:pPr marL="0" indent="0">
              <a:buNone/>
            </a:pPr>
            <a:endParaRPr lang="en-US" dirty="0">
              <a:solidFill>
                <a:srgbClr val="FFFF00"/>
              </a:solidFill>
              <a:latin typeface="Courier" pitchFamily="2" charset="0"/>
            </a:endParaRPr>
          </a:p>
          <a:p>
            <a:pPr marL="0" indent="0">
              <a:buNone/>
            </a:pPr>
            <a:r>
              <a:rPr lang="en-US" dirty="0">
                <a:solidFill>
                  <a:schemeClr val="tx1"/>
                </a:solidFill>
                <a:latin typeface="Courier" pitchFamily="2" charset="0"/>
              </a:rPr>
              <a:t>Recall: V-100 had 2bytes/cycle. We needed 24 bytes/cycle. The memory bus was experiencing 100% utilization (it was saturated)</a:t>
            </a:r>
          </a:p>
          <a:p>
            <a:pPr marL="0" indent="0">
              <a:buNone/>
            </a:pPr>
            <a:r>
              <a:rPr lang="en-US" dirty="0">
                <a:solidFill>
                  <a:schemeClr val="tx1"/>
                </a:solidFill>
                <a:latin typeface="Courier" pitchFamily="2" charset="0"/>
              </a:rPr>
              <a:t>Replace the memory subsystem with one that delivers 48 bytes/sec</a:t>
            </a:r>
          </a:p>
          <a:p>
            <a:pPr marL="0" indent="0">
              <a:buNone/>
            </a:pPr>
            <a:r>
              <a:rPr lang="en-US" dirty="0">
                <a:solidFill>
                  <a:schemeClr val="tx1"/>
                </a:solidFill>
                <a:latin typeface="Courier" pitchFamily="2" charset="0"/>
              </a:rPr>
              <a:t>What next?</a:t>
            </a:r>
            <a:endParaRPr lang="en-US" dirty="0">
              <a:solidFill>
                <a:schemeClr val="tx1"/>
              </a:solidFill>
            </a:endParaRPr>
          </a:p>
        </p:txBody>
      </p:sp>
    </p:spTree>
    <p:extLst>
      <p:ext uri="{BB962C8B-B14F-4D97-AF65-F5344CB8AC3E}">
        <p14:creationId xmlns:p14="http://schemas.microsoft.com/office/powerpoint/2010/main" val="36019358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C5C3-BB8E-DCBC-5715-18844EE95196}"/>
              </a:ext>
            </a:extLst>
          </p:cNvPr>
          <p:cNvSpPr>
            <a:spLocks noGrp="1"/>
          </p:cNvSpPr>
          <p:nvPr>
            <p:ph type="title"/>
          </p:nvPr>
        </p:nvSpPr>
        <p:spPr/>
        <p:txBody>
          <a:bodyPr/>
          <a:lstStyle/>
          <a:p>
            <a:r>
              <a:rPr lang="en-US" dirty="0"/>
              <a:t>Miscellaneous Performance Issues</a:t>
            </a:r>
          </a:p>
        </p:txBody>
      </p:sp>
      <p:sp>
        <p:nvSpPr>
          <p:cNvPr id="3" name="Text Placeholder 2">
            <a:extLst>
              <a:ext uri="{FF2B5EF4-FFF2-40B4-BE49-F238E27FC236}">
                <a16:creationId xmlns:a16="http://schemas.microsoft.com/office/drawing/2014/main" id="{175DFA5E-C64C-AF2A-3BF3-CC72EE2A4A2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4436283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7624-44B1-E3AB-5DC6-F627587D9CAF}"/>
              </a:ext>
            </a:extLst>
          </p:cNvPr>
          <p:cNvSpPr>
            <a:spLocks noGrp="1"/>
          </p:cNvSpPr>
          <p:nvPr>
            <p:ph type="title"/>
          </p:nvPr>
        </p:nvSpPr>
        <p:spPr/>
        <p:txBody>
          <a:bodyPr/>
          <a:lstStyle/>
          <a:p>
            <a:r>
              <a:rPr lang="en-US" dirty="0"/>
              <a:t>Latency and Bandwidth</a:t>
            </a:r>
          </a:p>
        </p:txBody>
      </p:sp>
      <p:sp>
        <p:nvSpPr>
          <p:cNvPr id="7" name="Content Placeholder 6">
            <a:extLst>
              <a:ext uri="{FF2B5EF4-FFF2-40B4-BE49-F238E27FC236}">
                <a16:creationId xmlns:a16="http://schemas.microsoft.com/office/drawing/2014/main" id="{01087162-3E1A-7102-5CAD-878DDC5A79BE}"/>
              </a:ext>
            </a:extLst>
          </p:cNvPr>
          <p:cNvSpPr>
            <a:spLocks noGrp="1"/>
          </p:cNvSpPr>
          <p:nvPr>
            <p:ph idx="1"/>
          </p:nvPr>
        </p:nvSpPr>
        <p:spPr/>
        <p:txBody>
          <a:bodyPr/>
          <a:lstStyle/>
          <a:p>
            <a:r>
              <a:rPr lang="en-US" dirty="0"/>
              <a:t>Which of these two solutions is better at moving data?</a:t>
            </a:r>
          </a:p>
        </p:txBody>
      </p:sp>
      <p:pic>
        <p:nvPicPr>
          <p:cNvPr id="9" name="Picture 8" descr="Camel in a desert">
            <a:extLst>
              <a:ext uri="{FF2B5EF4-FFF2-40B4-BE49-F238E27FC236}">
                <a16:creationId xmlns:a16="http://schemas.microsoft.com/office/drawing/2014/main" id="{C8478563-B6B7-D517-BD55-196CA9DDA5FB}"/>
              </a:ext>
            </a:extLst>
          </p:cNvPr>
          <p:cNvPicPr>
            <a:picLocks noChangeAspect="1"/>
          </p:cNvPicPr>
          <p:nvPr/>
        </p:nvPicPr>
        <p:blipFill>
          <a:blip r:embed="rId3"/>
          <a:stretch>
            <a:fillRect/>
          </a:stretch>
        </p:blipFill>
        <p:spPr>
          <a:xfrm>
            <a:off x="550862" y="2965269"/>
            <a:ext cx="3984766" cy="2656766"/>
          </a:xfrm>
          <a:prstGeom prst="rect">
            <a:avLst/>
          </a:prstGeom>
        </p:spPr>
      </p:pic>
      <p:pic>
        <p:nvPicPr>
          <p:cNvPr id="11" name="Picture 10" descr="Colorful network cables">
            <a:extLst>
              <a:ext uri="{FF2B5EF4-FFF2-40B4-BE49-F238E27FC236}">
                <a16:creationId xmlns:a16="http://schemas.microsoft.com/office/drawing/2014/main" id="{769AA503-0EC0-2121-C767-4D38D043989D}"/>
              </a:ext>
            </a:extLst>
          </p:cNvPr>
          <p:cNvPicPr>
            <a:picLocks noChangeAspect="1"/>
          </p:cNvPicPr>
          <p:nvPr/>
        </p:nvPicPr>
        <p:blipFill>
          <a:blip r:embed="rId4"/>
          <a:stretch>
            <a:fillRect/>
          </a:stretch>
        </p:blipFill>
        <p:spPr>
          <a:xfrm>
            <a:off x="7656371" y="2962282"/>
            <a:ext cx="3984766" cy="2659753"/>
          </a:xfrm>
          <a:prstGeom prst="rect">
            <a:avLst/>
          </a:prstGeom>
        </p:spPr>
      </p:pic>
    </p:spTree>
    <p:extLst>
      <p:ext uri="{BB962C8B-B14F-4D97-AF65-F5344CB8AC3E}">
        <p14:creationId xmlns:p14="http://schemas.microsoft.com/office/powerpoint/2010/main" val="26063186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7624-44B1-E3AB-5DC6-F627587D9CAF}"/>
              </a:ext>
            </a:extLst>
          </p:cNvPr>
          <p:cNvSpPr>
            <a:spLocks noGrp="1"/>
          </p:cNvSpPr>
          <p:nvPr>
            <p:ph type="title"/>
          </p:nvPr>
        </p:nvSpPr>
        <p:spPr/>
        <p:txBody>
          <a:bodyPr/>
          <a:lstStyle/>
          <a:p>
            <a:r>
              <a:rPr lang="en-US" dirty="0"/>
              <a:t>An Example</a:t>
            </a:r>
          </a:p>
        </p:txBody>
      </p:sp>
      <p:sp>
        <p:nvSpPr>
          <p:cNvPr id="3" name="Content Placeholder 2">
            <a:extLst>
              <a:ext uri="{FF2B5EF4-FFF2-40B4-BE49-F238E27FC236}">
                <a16:creationId xmlns:a16="http://schemas.microsoft.com/office/drawing/2014/main" id="{1DCB26F7-8843-16B8-9ED6-5C54B45B64E5}"/>
              </a:ext>
            </a:extLst>
          </p:cNvPr>
          <p:cNvSpPr>
            <a:spLocks noGrp="1"/>
          </p:cNvSpPr>
          <p:nvPr>
            <p:ph idx="1"/>
          </p:nvPr>
        </p:nvSpPr>
        <p:spPr>
          <a:xfrm>
            <a:off x="550863" y="1708474"/>
            <a:ext cx="11090274" cy="5149526"/>
          </a:xfrm>
        </p:spPr>
        <p:txBody>
          <a:bodyPr/>
          <a:lstStyle/>
          <a:p>
            <a:pPr marL="0" indent="0">
              <a:buNone/>
            </a:pPr>
            <a:r>
              <a:rPr lang="en-US" dirty="0"/>
              <a:t>Consider the design of a Web server with the following parameters:</a:t>
            </a:r>
          </a:p>
          <a:p>
            <a:pPr marL="0" indent="0">
              <a:buNone/>
            </a:pPr>
            <a:endParaRPr lang="en-US" dirty="0"/>
          </a:p>
          <a:p>
            <a:r>
              <a:rPr lang="en-US" dirty="0"/>
              <a:t>Response time must be within 10msec from request arrival</a:t>
            </a:r>
          </a:p>
          <a:p>
            <a:r>
              <a:rPr lang="en-US" dirty="0"/>
              <a:t>The amount of data on the Website is 1TB</a:t>
            </a:r>
          </a:p>
          <a:p>
            <a:r>
              <a:rPr lang="en-US" dirty="0"/>
              <a:t>Two server systems are available:</a:t>
            </a:r>
          </a:p>
          <a:p>
            <a:pPr lvl="1"/>
            <a:r>
              <a:rPr lang="en-US" dirty="0"/>
              <a:t>The Dill-100 which has 32GB of memory @ $2000</a:t>
            </a:r>
          </a:p>
          <a:p>
            <a:pPr lvl="1"/>
            <a:r>
              <a:rPr lang="en-US" dirty="0"/>
              <a:t>The Crud-200 which has 64GB of memory @ $4000</a:t>
            </a:r>
          </a:p>
          <a:p>
            <a:pPr lvl="1"/>
            <a:r>
              <a:rPr lang="en-US" dirty="0"/>
              <a:t>Both servers are capable of satisfying a request within 10msec </a:t>
            </a:r>
            <a:r>
              <a:rPr lang="en-US" i="1" dirty="0"/>
              <a:t>provided that </a:t>
            </a:r>
            <a:r>
              <a:rPr lang="en-US" dirty="0"/>
              <a:t>the data of the request is in main memory</a:t>
            </a:r>
          </a:p>
          <a:p>
            <a:pPr lvl="1"/>
            <a:r>
              <a:rPr lang="en-US" dirty="0"/>
              <a:t>Which one do you choose?</a:t>
            </a:r>
          </a:p>
        </p:txBody>
      </p:sp>
    </p:spTree>
    <p:extLst>
      <p:ext uri="{BB962C8B-B14F-4D97-AF65-F5344CB8AC3E}">
        <p14:creationId xmlns:p14="http://schemas.microsoft.com/office/powerpoint/2010/main" val="183857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7624-44B1-E3AB-5DC6-F627587D9CAF}"/>
              </a:ext>
            </a:extLst>
          </p:cNvPr>
          <p:cNvSpPr>
            <a:spLocks noGrp="1"/>
          </p:cNvSpPr>
          <p:nvPr>
            <p:ph type="title"/>
          </p:nvPr>
        </p:nvSpPr>
        <p:spPr/>
        <p:txBody>
          <a:bodyPr>
            <a:normAutofit fontScale="90000"/>
          </a:bodyPr>
          <a:lstStyle/>
          <a:p>
            <a:r>
              <a:rPr lang="en-US" dirty="0"/>
              <a:t>A Challenge to Performance Analysts: Workload Variations</a:t>
            </a:r>
          </a:p>
        </p:txBody>
      </p:sp>
      <p:sp>
        <p:nvSpPr>
          <p:cNvPr id="3" name="Content Placeholder 2">
            <a:extLst>
              <a:ext uri="{FF2B5EF4-FFF2-40B4-BE49-F238E27FC236}">
                <a16:creationId xmlns:a16="http://schemas.microsoft.com/office/drawing/2014/main" id="{1DCB26F7-8843-16B8-9ED6-5C54B45B64E5}"/>
              </a:ext>
            </a:extLst>
          </p:cNvPr>
          <p:cNvSpPr>
            <a:spLocks noGrp="1"/>
          </p:cNvSpPr>
          <p:nvPr>
            <p:ph idx="1"/>
          </p:nvPr>
        </p:nvSpPr>
        <p:spPr>
          <a:xfrm>
            <a:off x="549538" y="1881275"/>
            <a:ext cx="11090274" cy="5149526"/>
          </a:xfrm>
        </p:spPr>
        <p:txBody>
          <a:bodyPr/>
          <a:lstStyle/>
          <a:p>
            <a:pPr marL="0" indent="0">
              <a:buNone/>
            </a:pPr>
            <a:r>
              <a:rPr lang="en-US" dirty="0"/>
              <a:t>Workload vary in intensity over time</a:t>
            </a:r>
          </a:p>
          <a:p>
            <a:r>
              <a:rPr lang="en-US" dirty="0"/>
              <a:t>Consider a streaming service—it’s workload peaks between 7PM to 11PM</a:t>
            </a:r>
          </a:p>
          <a:p>
            <a:pPr marL="0" indent="0">
              <a:buNone/>
            </a:pPr>
            <a:r>
              <a:rPr lang="en-US" dirty="0"/>
              <a:t>Workload variations can be difficult to accommodate into the analysis</a:t>
            </a:r>
          </a:p>
          <a:p>
            <a:pPr marL="0" indent="0">
              <a:buNone/>
            </a:pPr>
            <a:r>
              <a:rPr lang="en-US" dirty="0"/>
              <a:t>Approach: </a:t>
            </a:r>
          </a:p>
          <a:p>
            <a:r>
              <a:rPr lang="en-US" dirty="0"/>
              <a:t>Consider all relevant metrics, paying attention to queueing effects</a:t>
            </a:r>
          </a:p>
          <a:p>
            <a:r>
              <a:rPr lang="en-US" dirty="0"/>
              <a:t>Specify the boundaries of what can a system do, no system can provide unbounded performance</a:t>
            </a:r>
          </a:p>
          <a:p>
            <a:endParaRPr lang="en-US" dirty="0"/>
          </a:p>
        </p:txBody>
      </p:sp>
    </p:spTree>
    <p:extLst>
      <p:ext uri="{BB962C8B-B14F-4D97-AF65-F5344CB8AC3E}">
        <p14:creationId xmlns:p14="http://schemas.microsoft.com/office/powerpoint/2010/main" val="4107848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5E8E1-6074-1C67-BF24-CE20861B8DEC}"/>
              </a:ext>
            </a:extLst>
          </p:cNvPr>
          <p:cNvSpPr>
            <a:spLocks noGrp="1"/>
          </p:cNvSpPr>
          <p:nvPr>
            <p:ph type="title"/>
          </p:nvPr>
        </p:nvSpPr>
        <p:spPr/>
        <p:txBody>
          <a:bodyPr/>
          <a:lstStyle/>
          <a:p>
            <a:r>
              <a:rPr lang="en-US" dirty="0"/>
              <a:t>Dealing with Workload Variation</a:t>
            </a:r>
          </a:p>
        </p:txBody>
      </p:sp>
      <p:sp>
        <p:nvSpPr>
          <p:cNvPr id="3" name="Content Placeholder 2">
            <a:extLst>
              <a:ext uri="{FF2B5EF4-FFF2-40B4-BE49-F238E27FC236}">
                <a16:creationId xmlns:a16="http://schemas.microsoft.com/office/drawing/2014/main" id="{EFD1D485-F0EB-04FF-82B9-54E23D8F7854}"/>
              </a:ext>
            </a:extLst>
          </p:cNvPr>
          <p:cNvSpPr>
            <a:spLocks noGrp="1"/>
          </p:cNvSpPr>
          <p:nvPr>
            <p:ph idx="1"/>
          </p:nvPr>
        </p:nvSpPr>
        <p:spPr/>
        <p:txBody>
          <a:bodyPr/>
          <a:lstStyle/>
          <a:p>
            <a:pPr marL="0" indent="0">
              <a:buNone/>
            </a:pPr>
            <a:r>
              <a:rPr lang="en-US" dirty="0"/>
              <a:t>Solution:</a:t>
            </a:r>
          </a:p>
          <a:p>
            <a:r>
              <a:rPr lang="en-US" dirty="0"/>
              <a:t>Overprovisioning: Design the system for maximum expected load</a:t>
            </a:r>
          </a:p>
          <a:p>
            <a:pPr lvl="1"/>
            <a:r>
              <a:rPr lang="en-US" dirty="0"/>
              <a:t>E.g., Amazon</a:t>
            </a:r>
          </a:p>
          <a:p>
            <a:r>
              <a:rPr lang="en-US" dirty="0"/>
              <a:t>Elastic clouds</a:t>
            </a:r>
          </a:p>
          <a:p>
            <a:pPr lvl="1"/>
            <a:r>
              <a:rPr lang="en-US" dirty="0"/>
              <a:t>E.g., Netflix (initially)</a:t>
            </a:r>
          </a:p>
          <a:p>
            <a:pPr marL="0" indent="0">
              <a:buNone/>
            </a:pPr>
            <a:endParaRPr lang="en-US" dirty="0"/>
          </a:p>
        </p:txBody>
      </p:sp>
    </p:spTree>
    <p:extLst>
      <p:ext uri="{BB962C8B-B14F-4D97-AF65-F5344CB8AC3E}">
        <p14:creationId xmlns:p14="http://schemas.microsoft.com/office/powerpoint/2010/main" val="27150094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654B0-89AF-80D0-CA05-DC7CC1EFD1BC}"/>
              </a:ext>
            </a:extLst>
          </p:cNvPr>
          <p:cNvSpPr>
            <a:spLocks noGrp="1"/>
          </p:cNvSpPr>
          <p:nvPr>
            <p:ph type="title"/>
          </p:nvPr>
        </p:nvSpPr>
        <p:spPr/>
        <p:txBody>
          <a:bodyPr/>
          <a:lstStyle/>
          <a:p>
            <a:r>
              <a:rPr lang="en-US" dirty="0"/>
              <a:t>Architecture Support for Reactive Systems</a:t>
            </a:r>
          </a:p>
        </p:txBody>
      </p:sp>
      <p:sp>
        <p:nvSpPr>
          <p:cNvPr id="3" name="Content Placeholder 2">
            <a:extLst>
              <a:ext uri="{FF2B5EF4-FFF2-40B4-BE49-F238E27FC236}">
                <a16:creationId xmlns:a16="http://schemas.microsoft.com/office/drawing/2014/main" id="{3D990504-BCA4-94D0-2F38-D56FDE025E88}"/>
              </a:ext>
            </a:extLst>
          </p:cNvPr>
          <p:cNvSpPr>
            <a:spLocks noGrp="1"/>
          </p:cNvSpPr>
          <p:nvPr>
            <p:ph idx="1"/>
          </p:nvPr>
        </p:nvSpPr>
        <p:spPr/>
        <p:txBody>
          <a:bodyPr/>
          <a:lstStyle/>
          <a:p>
            <a:r>
              <a:rPr lang="en-US" dirty="0"/>
              <a:t>Different power management levels that allows you to put machines to sleep and brings them back up quickly</a:t>
            </a:r>
          </a:p>
          <a:p>
            <a:r>
              <a:rPr lang="en-US" dirty="0"/>
              <a:t>For elastic clouds, virtualization and image management</a:t>
            </a:r>
          </a:p>
        </p:txBody>
      </p:sp>
    </p:spTree>
    <p:extLst>
      <p:ext uri="{BB962C8B-B14F-4D97-AF65-F5344CB8AC3E}">
        <p14:creationId xmlns:p14="http://schemas.microsoft.com/office/powerpoint/2010/main" val="23611517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5CC19-E614-6E66-C413-FA6CE69B38BB}"/>
              </a:ext>
            </a:extLst>
          </p:cNvPr>
          <p:cNvSpPr>
            <a:spLocks noGrp="1"/>
          </p:cNvSpPr>
          <p:nvPr>
            <p:ph type="title"/>
          </p:nvPr>
        </p:nvSpPr>
        <p:spPr/>
        <p:txBody>
          <a:bodyPr/>
          <a:lstStyle/>
          <a:p>
            <a:r>
              <a:rPr lang="en-US" dirty="0"/>
              <a:t>Performance Issues in Cloud Computing</a:t>
            </a:r>
          </a:p>
        </p:txBody>
      </p:sp>
      <p:sp>
        <p:nvSpPr>
          <p:cNvPr id="3" name="Content Placeholder 2">
            <a:extLst>
              <a:ext uri="{FF2B5EF4-FFF2-40B4-BE49-F238E27FC236}">
                <a16:creationId xmlns:a16="http://schemas.microsoft.com/office/drawing/2014/main" id="{FD2DC347-14C8-5307-65F2-5A07E02A6C3C}"/>
              </a:ext>
            </a:extLst>
          </p:cNvPr>
          <p:cNvSpPr>
            <a:spLocks noGrp="1"/>
          </p:cNvSpPr>
          <p:nvPr>
            <p:ph idx="1"/>
          </p:nvPr>
        </p:nvSpPr>
        <p:spPr/>
        <p:txBody>
          <a:bodyPr/>
          <a:lstStyle/>
          <a:p>
            <a:r>
              <a:rPr lang="en-US" dirty="0"/>
              <a:t>Definition of cloud computing:</a:t>
            </a:r>
          </a:p>
          <a:p>
            <a:pPr lvl="1"/>
            <a:r>
              <a:rPr lang="en-US" dirty="0"/>
              <a:t>You don’t buy computing equipment, instead, you ”rent” them when needed</a:t>
            </a:r>
          </a:p>
          <a:p>
            <a:pPr lvl="1"/>
            <a:r>
              <a:rPr lang="en-US" dirty="0"/>
              <a:t>Pay only for what you need, avoid overprovisioning or buying systems that you do not use all the time</a:t>
            </a:r>
          </a:p>
          <a:p>
            <a:pPr lvl="1"/>
            <a:r>
              <a:rPr lang="en-US" dirty="0"/>
              <a:t>When workload rises, additional resources are added, and vice versa</a:t>
            </a:r>
          </a:p>
          <a:p>
            <a:r>
              <a:rPr lang="en-US" dirty="0"/>
              <a:t>Typically, cloud computing uses virtualization for workload consolidation</a:t>
            </a:r>
          </a:p>
          <a:p>
            <a:pPr marL="457200" lvl="1" indent="0">
              <a:buNone/>
            </a:pPr>
            <a:endParaRPr lang="en-US" dirty="0"/>
          </a:p>
        </p:txBody>
      </p:sp>
      <p:sp>
        <p:nvSpPr>
          <p:cNvPr id="4" name="Rectangle 3">
            <a:extLst>
              <a:ext uri="{FF2B5EF4-FFF2-40B4-BE49-F238E27FC236}">
                <a16:creationId xmlns:a16="http://schemas.microsoft.com/office/drawing/2014/main" id="{71115626-4E2B-E535-C0B8-D7E3FF4A69CA}"/>
              </a:ext>
            </a:extLst>
          </p:cNvPr>
          <p:cNvSpPr/>
          <p:nvPr/>
        </p:nvSpPr>
        <p:spPr>
          <a:xfrm>
            <a:off x="3422469" y="5525589"/>
            <a:ext cx="4389120" cy="56170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Real Hardware</a:t>
            </a:r>
          </a:p>
        </p:txBody>
      </p:sp>
      <p:sp>
        <p:nvSpPr>
          <p:cNvPr id="5" name="Rectangle 4">
            <a:extLst>
              <a:ext uri="{FF2B5EF4-FFF2-40B4-BE49-F238E27FC236}">
                <a16:creationId xmlns:a16="http://schemas.microsoft.com/office/drawing/2014/main" id="{B4E13AFB-7798-A2C6-DDC3-580AE97B289B}"/>
              </a:ext>
            </a:extLst>
          </p:cNvPr>
          <p:cNvSpPr/>
          <p:nvPr/>
        </p:nvSpPr>
        <p:spPr>
          <a:xfrm>
            <a:off x="3670663" y="4958354"/>
            <a:ext cx="3892731" cy="561702"/>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Hypervisor</a:t>
            </a:r>
          </a:p>
        </p:txBody>
      </p:sp>
      <p:sp>
        <p:nvSpPr>
          <p:cNvPr id="6" name="Rectangle 5">
            <a:extLst>
              <a:ext uri="{FF2B5EF4-FFF2-40B4-BE49-F238E27FC236}">
                <a16:creationId xmlns:a16="http://schemas.microsoft.com/office/drawing/2014/main" id="{B32F72EF-BB0D-310B-7672-8467F96E7A9C}"/>
              </a:ext>
            </a:extLst>
          </p:cNvPr>
          <p:cNvSpPr/>
          <p:nvPr/>
        </p:nvSpPr>
        <p:spPr>
          <a:xfrm>
            <a:off x="3866606" y="4271554"/>
            <a:ext cx="731520" cy="68680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VCPU</a:t>
            </a:r>
          </a:p>
        </p:txBody>
      </p:sp>
      <p:sp>
        <p:nvSpPr>
          <p:cNvPr id="7" name="Rectangle 6">
            <a:extLst>
              <a:ext uri="{FF2B5EF4-FFF2-40B4-BE49-F238E27FC236}">
                <a16:creationId xmlns:a16="http://schemas.microsoft.com/office/drawing/2014/main" id="{1D20B334-E9A7-D7D7-7F68-8C89D2256A42}"/>
              </a:ext>
            </a:extLst>
          </p:cNvPr>
          <p:cNvSpPr/>
          <p:nvPr/>
        </p:nvSpPr>
        <p:spPr>
          <a:xfrm>
            <a:off x="4794069" y="4271554"/>
            <a:ext cx="731520" cy="68680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VCPU</a:t>
            </a:r>
          </a:p>
        </p:txBody>
      </p:sp>
      <p:sp>
        <p:nvSpPr>
          <p:cNvPr id="8" name="Rectangle 7">
            <a:extLst>
              <a:ext uri="{FF2B5EF4-FFF2-40B4-BE49-F238E27FC236}">
                <a16:creationId xmlns:a16="http://schemas.microsoft.com/office/drawing/2014/main" id="{27B2030B-76DC-126E-AF72-5208BB287033}"/>
              </a:ext>
            </a:extLst>
          </p:cNvPr>
          <p:cNvSpPr/>
          <p:nvPr/>
        </p:nvSpPr>
        <p:spPr>
          <a:xfrm>
            <a:off x="5721532" y="4266021"/>
            <a:ext cx="731520" cy="68680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VCPU</a:t>
            </a:r>
          </a:p>
        </p:txBody>
      </p:sp>
      <p:sp>
        <p:nvSpPr>
          <p:cNvPr id="9" name="Rectangle 8">
            <a:extLst>
              <a:ext uri="{FF2B5EF4-FFF2-40B4-BE49-F238E27FC236}">
                <a16:creationId xmlns:a16="http://schemas.microsoft.com/office/drawing/2014/main" id="{BC067C97-20DC-E730-5A8D-6A97DD0A5EE8}"/>
              </a:ext>
            </a:extLst>
          </p:cNvPr>
          <p:cNvSpPr/>
          <p:nvPr/>
        </p:nvSpPr>
        <p:spPr>
          <a:xfrm>
            <a:off x="6642463" y="4266021"/>
            <a:ext cx="731520" cy="686800"/>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VCPU</a:t>
            </a:r>
          </a:p>
        </p:txBody>
      </p:sp>
    </p:spTree>
    <p:extLst>
      <p:ext uri="{BB962C8B-B14F-4D97-AF65-F5344CB8AC3E}">
        <p14:creationId xmlns:p14="http://schemas.microsoft.com/office/powerpoint/2010/main" val="274435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45582-AD39-6C67-1522-D05B42E173CB}"/>
              </a:ext>
            </a:extLst>
          </p:cNvPr>
          <p:cNvSpPr>
            <a:spLocks noGrp="1"/>
          </p:cNvSpPr>
          <p:nvPr>
            <p:ph type="title"/>
          </p:nvPr>
        </p:nvSpPr>
        <p:spPr/>
        <p:txBody>
          <a:bodyPr/>
          <a:lstStyle/>
          <a:p>
            <a:r>
              <a:rPr lang="en-US" dirty="0"/>
              <a:t>Workload Interference</a:t>
            </a:r>
          </a:p>
        </p:txBody>
      </p:sp>
      <p:sp>
        <p:nvSpPr>
          <p:cNvPr id="3" name="Content Placeholder 2">
            <a:extLst>
              <a:ext uri="{FF2B5EF4-FFF2-40B4-BE49-F238E27FC236}">
                <a16:creationId xmlns:a16="http://schemas.microsoft.com/office/drawing/2014/main" id="{761C05D9-B418-A1AC-FDCC-BDBE405EC2AC}"/>
              </a:ext>
            </a:extLst>
          </p:cNvPr>
          <p:cNvSpPr>
            <a:spLocks noGrp="1"/>
          </p:cNvSpPr>
          <p:nvPr>
            <p:ph idx="1"/>
          </p:nvPr>
        </p:nvSpPr>
        <p:spPr/>
        <p:txBody>
          <a:bodyPr/>
          <a:lstStyle/>
          <a:p>
            <a:r>
              <a:rPr lang="en-US" dirty="0"/>
              <a:t>Virtual host 1 and virtual host 2 run on the </a:t>
            </a:r>
            <a:r>
              <a:rPr lang="en-US" i="1" dirty="0">
                <a:solidFill>
                  <a:srgbClr val="FFFF00">
                    <a:alpha val="60000"/>
                  </a:srgbClr>
                </a:solidFill>
              </a:rPr>
              <a:t>same hardware</a:t>
            </a:r>
          </a:p>
          <a:p>
            <a:r>
              <a:rPr lang="en-US" dirty="0"/>
              <a:t>Performance is a property of the real hardware, not the virtual hosts</a:t>
            </a:r>
          </a:p>
          <a:p>
            <a:r>
              <a:rPr lang="en-US" dirty="0"/>
              <a:t>Perceived performance from the user of host 1 could be impacted by the workload on host 2</a:t>
            </a:r>
          </a:p>
          <a:p>
            <a:r>
              <a:rPr lang="en-US" dirty="0"/>
              <a:t>Solutions:</a:t>
            </a:r>
          </a:p>
          <a:p>
            <a:pPr lvl="1"/>
            <a:r>
              <a:rPr lang="en-US" dirty="0"/>
              <a:t>At the user level: SLA (Service Level Agreement)</a:t>
            </a:r>
          </a:p>
          <a:p>
            <a:pPr lvl="1"/>
            <a:r>
              <a:rPr lang="en-US" dirty="0"/>
              <a:t>At the system level, scheduling with reservations</a:t>
            </a:r>
          </a:p>
        </p:txBody>
      </p:sp>
    </p:spTree>
    <p:extLst>
      <p:ext uri="{BB962C8B-B14F-4D97-AF65-F5344CB8AC3E}">
        <p14:creationId xmlns:p14="http://schemas.microsoft.com/office/powerpoint/2010/main" val="30952864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6D5F8-AA35-FEDE-F046-6279825ABA0E}"/>
              </a:ext>
            </a:extLst>
          </p:cNvPr>
          <p:cNvSpPr>
            <a:spLocks noGrp="1"/>
          </p:cNvSpPr>
          <p:nvPr>
            <p:ph type="title"/>
          </p:nvPr>
        </p:nvSpPr>
        <p:spPr/>
        <p:txBody>
          <a:bodyPr/>
          <a:lstStyle/>
          <a:p>
            <a:r>
              <a:rPr lang="en-US" dirty="0"/>
              <a:t>How to Measure Performance in the Cloud?</a:t>
            </a:r>
          </a:p>
        </p:txBody>
      </p:sp>
      <p:sp>
        <p:nvSpPr>
          <p:cNvPr id="3" name="Content Placeholder 2">
            <a:extLst>
              <a:ext uri="{FF2B5EF4-FFF2-40B4-BE49-F238E27FC236}">
                <a16:creationId xmlns:a16="http://schemas.microsoft.com/office/drawing/2014/main" id="{D20999CF-670A-7331-5B9E-6AE8CCFA745F}"/>
              </a:ext>
            </a:extLst>
          </p:cNvPr>
          <p:cNvSpPr>
            <a:spLocks noGrp="1"/>
          </p:cNvSpPr>
          <p:nvPr>
            <p:ph idx="1"/>
          </p:nvPr>
        </p:nvSpPr>
        <p:spPr/>
        <p:txBody>
          <a:bodyPr/>
          <a:lstStyle/>
          <a:p>
            <a:r>
              <a:rPr lang="en-US" dirty="0"/>
              <a:t>Cannot rely on system clock</a:t>
            </a:r>
          </a:p>
          <a:p>
            <a:r>
              <a:rPr lang="en-US" dirty="0"/>
              <a:t>No guarantee that the run was not interrupted for other workloads</a:t>
            </a:r>
          </a:p>
          <a:p>
            <a:r>
              <a:rPr lang="en-US" dirty="0"/>
              <a:t>Need to start thinking about system-level responsiveness instead of low-level metrics</a:t>
            </a:r>
          </a:p>
          <a:p>
            <a:r>
              <a:rPr lang="en-US" dirty="0"/>
              <a:t>Or, use:</a:t>
            </a:r>
          </a:p>
          <a:p>
            <a:pPr lvl="1"/>
            <a:r>
              <a:rPr lang="en-US" dirty="0"/>
              <a:t>Private clouds</a:t>
            </a:r>
          </a:p>
          <a:p>
            <a:pPr lvl="1"/>
            <a:r>
              <a:rPr lang="en-US" dirty="0"/>
              <a:t>Real-time partitions</a:t>
            </a:r>
          </a:p>
          <a:p>
            <a:pPr lvl="1"/>
            <a:r>
              <a:rPr lang="en-US" dirty="0"/>
              <a:t>Dedicated systems for performance</a:t>
            </a:r>
          </a:p>
          <a:p>
            <a:r>
              <a:rPr lang="en-US" dirty="0"/>
              <a:t>And do not forget the hypervisor is running, so it consumes some cycles as well</a:t>
            </a:r>
          </a:p>
        </p:txBody>
      </p:sp>
    </p:spTree>
    <p:extLst>
      <p:ext uri="{BB962C8B-B14F-4D97-AF65-F5344CB8AC3E}">
        <p14:creationId xmlns:p14="http://schemas.microsoft.com/office/powerpoint/2010/main" val="2880822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BF3A8-5E43-0797-96C5-C86CF99E8786}"/>
              </a:ext>
            </a:extLst>
          </p:cNvPr>
          <p:cNvSpPr>
            <a:spLocks noGrp="1"/>
          </p:cNvSpPr>
          <p:nvPr>
            <p:ph type="title"/>
          </p:nvPr>
        </p:nvSpPr>
        <p:spPr/>
        <p:txBody>
          <a:bodyPr/>
          <a:lstStyle/>
          <a:p>
            <a:r>
              <a:rPr lang="en-US" dirty="0"/>
              <a:t>Performance Evaluation</a:t>
            </a:r>
          </a:p>
        </p:txBody>
      </p:sp>
      <p:graphicFrame>
        <p:nvGraphicFramePr>
          <p:cNvPr id="4" name="Table 4">
            <a:extLst>
              <a:ext uri="{FF2B5EF4-FFF2-40B4-BE49-F238E27FC236}">
                <a16:creationId xmlns:a16="http://schemas.microsoft.com/office/drawing/2014/main" id="{423FA475-D132-53A1-04F6-73BD70BAB346}"/>
              </a:ext>
            </a:extLst>
          </p:cNvPr>
          <p:cNvGraphicFramePr>
            <a:graphicFrameLocks noGrp="1"/>
          </p:cNvGraphicFramePr>
          <p:nvPr>
            <p:ph idx="1"/>
            <p:extLst>
              <p:ext uri="{D42A27DB-BD31-4B8C-83A1-F6EECF244321}">
                <p14:modId xmlns:p14="http://schemas.microsoft.com/office/powerpoint/2010/main" val="3832419493"/>
              </p:ext>
            </p:extLst>
          </p:nvPr>
        </p:nvGraphicFramePr>
        <p:xfrm>
          <a:off x="550863" y="2112963"/>
          <a:ext cx="11090272" cy="1010920"/>
        </p:xfrm>
        <a:graphic>
          <a:graphicData uri="http://schemas.openxmlformats.org/drawingml/2006/table">
            <a:tbl>
              <a:tblPr firstRow="1" bandRow="1">
                <a:tableStyleId>{5C22544A-7EE6-4342-B048-85BDC9FD1C3A}</a:tableStyleId>
              </a:tblPr>
              <a:tblGrid>
                <a:gridCol w="2772568">
                  <a:extLst>
                    <a:ext uri="{9D8B030D-6E8A-4147-A177-3AD203B41FA5}">
                      <a16:colId xmlns:a16="http://schemas.microsoft.com/office/drawing/2014/main" val="403839801"/>
                    </a:ext>
                  </a:extLst>
                </a:gridCol>
                <a:gridCol w="2772568">
                  <a:extLst>
                    <a:ext uri="{9D8B030D-6E8A-4147-A177-3AD203B41FA5}">
                      <a16:colId xmlns:a16="http://schemas.microsoft.com/office/drawing/2014/main" val="989029423"/>
                    </a:ext>
                  </a:extLst>
                </a:gridCol>
                <a:gridCol w="2772568">
                  <a:extLst>
                    <a:ext uri="{9D8B030D-6E8A-4147-A177-3AD203B41FA5}">
                      <a16:colId xmlns:a16="http://schemas.microsoft.com/office/drawing/2014/main" val="80214275"/>
                    </a:ext>
                  </a:extLst>
                </a:gridCol>
                <a:gridCol w="2772568">
                  <a:extLst>
                    <a:ext uri="{9D8B030D-6E8A-4147-A177-3AD203B41FA5}">
                      <a16:colId xmlns:a16="http://schemas.microsoft.com/office/drawing/2014/main" val="20051764"/>
                    </a:ext>
                  </a:extLst>
                </a:gridCol>
              </a:tblGrid>
              <a:tr h="370840">
                <a:tc>
                  <a:txBody>
                    <a:bodyPr/>
                    <a:lstStyle/>
                    <a:p>
                      <a:r>
                        <a:rPr lang="en-US" dirty="0"/>
                        <a:t>Spreadsheet</a:t>
                      </a:r>
                    </a:p>
                  </a:txBody>
                  <a:tcPr/>
                </a:tc>
                <a:tc>
                  <a:txBody>
                    <a:bodyPr/>
                    <a:lstStyle/>
                    <a:p>
                      <a:r>
                        <a:rPr lang="en-US" dirty="0"/>
                        <a:t>Analytic</a:t>
                      </a:r>
                    </a:p>
                  </a:txBody>
                  <a:tcPr/>
                </a:tc>
                <a:tc>
                  <a:txBody>
                    <a:bodyPr/>
                    <a:lstStyle/>
                    <a:p>
                      <a:r>
                        <a:rPr lang="en-US" dirty="0"/>
                        <a:t>Simulation</a:t>
                      </a:r>
                    </a:p>
                  </a:txBody>
                  <a:tcPr/>
                </a:tc>
                <a:tc>
                  <a:txBody>
                    <a:bodyPr/>
                    <a:lstStyle/>
                    <a:p>
                      <a:r>
                        <a:rPr lang="en-US" dirty="0"/>
                        <a:t>Empirical</a:t>
                      </a:r>
                    </a:p>
                  </a:txBody>
                  <a:tcPr/>
                </a:tc>
                <a:extLst>
                  <a:ext uri="{0D108BD9-81ED-4DB2-BD59-A6C34878D82A}">
                    <a16:rowId xmlns:a16="http://schemas.microsoft.com/office/drawing/2014/main" val="3225883727"/>
                  </a:ext>
                </a:extLst>
              </a:tr>
              <a:tr h="370840">
                <a:tc>
                  <a:txBody>
                    <a:bodyPr/>
                    <a:lstStyle/>
                    <a:p>
                      <a:r>
                        <a:rPr lang="en-US" dirty="0"/>
                        <a:t>High-level computation</a:t>
                      </a:r>
                    </a:p>
                  </a:txBody>
                  <a:tcPr/>
                </a:tc>
                <a:tc>
                  <a:txBody>
                    <a:bodyPr/>
                    <a:lstStyle/>
                    <a:p>
                      <a:r>
                        <a:rPr lang="en-US" dirty="0"/>
                        <a:t>Model system with equations and solve</a:t>
                      </a:r>
                    </a:p>
                  </a:txBody>
                  <a:tcPr/>
                </a:tc>
                <a:tc>
                  <a:txBody>
                    <a:bodyPr/>
                    <a:lstStyle/>
                    <a:p>
                      <a:r>
                        <a:rPr lang="en-US" dirty="0"/>
                        <a:t>Build computer-based simulation</a:t>
                      </a:r>
                    </a:p>
                  </a:txBody>
                  <a:tcPr/>
                </a:tc>
                <a:tc>
                  <a:txBody>
                    <a:bodyPr/>
                    <a:lstStyle/>
                    <a:p>
                      <a:r>
                        <a:rPr lang="en-US" dirty="0"/>
                        <a:t>Build and measure</a:t>
                      </a:r>
                    </a:p>
                  </a:txBody>
                  <a:tcPr/>
                </a:tc>
                <a:extLst>
                  <a:ext uri="{0D108BD9-81ED-4DB2-BD59-A6C34878D82A}">
                    <a16:rowId xmlns:a16="http://schemas.microsoft.com/office/drawing/2014/main" val="1749871541"/>
                  </a:ext>
                </a:extLst>
              </a:tr>
            </a:tbl>
          </a:graphicData>
        </a:graphic>
      </p:graphicFrame>
    </p:spTree>
    <p:extLst>
      <p:ext uri="{BB962C8B-B14F-4D97-AF65-F5344CB8AC3E}">
        <p14:creationId xmlns:p14="http://schemas.microsoft.com/office/powerpoint/2010/main" val="1913529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D502E-1B9F-A204-4B56-7D3F782241FE}"/>
              </a:ext>
            </a:extLst>
          </p:cNvPr>
          <p:cNvSpPr>
            <a:spLocks noGrp="1"/>
          </p:cNvSpPr>
          <p:nvPr>
            <p:ph type="title"/>
          </p:nvPr>
        </p:nvSpPr>
        <p:spPr/>
        <p:txBody>
          <a:bodyPr>
            <a:normAutofit fontScale="90000"/>
          </a:bodyPr>
          <a:lstStyle/>
          <a:p>
            <a:r>
              <a:rPr lang="en-US" dirty="0"/>
              <a:t>Performance Issues in Other Forms of Computing</a:t>
            </a:r>
          </a:p>
        </p:txBody>
      </p:sp>
      <p:sp>
        <p:nvSpPr>
          <p:cNvPr id="3" name="Content Placeholder 2">
            <a:extLst>
              <a:ext uri="{FF2B5EF4-FFF2-40B4-BE49-F238E27FC236}">
                <a16:creationId xmlns:a16="http://schemas.microsoft.com/office/drawing/2014/main" id="{17ECB216-78A3-A19A-21E8-DDDD7614E6D6}"/>
              </a:ext>
            </a:extLst>
          </p:cNvPr>
          <p:cNvSpPr>
            <a:spLocks noGrp="1"/>
          </p:cNvSpPr>
          <p:nvPr>
            <p:ph idx="1"/>
          </p:nvPr>
        </p:nvSpPr>
        <p:spPr/>
        <p:txBody>
          <a:bodyPr>
            <a:normAutofit/>
          </a:bodyPr>
          <a:lstStyle/>
          <a:p>
            <a:r>
              <a:rPr lang="en-US" dirty="0"/>
              <a:t>Real-time systems </a:t>
            </a:r>
          </a:p>
          <a:p>
            <a:pPr lvl="1"/>
            <a:r>
              <a:rPr lang="en-US" dirty="0"/>
              <a:t>Metrics: Guaranteed Timeliness</a:t>
            </a:r>
          </a:p>
          <a:p>
            <a:pPr lvl="2"/>
            <a:r>
              <a:rPr lang="en-US" dirty="0"/>
              <a:t>Throughput and latencies are sub-metrics to serve the response time requirements</a:t>
            </a:r>
          </a:p>
          <a:p>
            <a:pPr lvl="1"/>
            <a:r>
              <a:rPr lang="en-US" dirty="0"/>
              <a:t>The concept of reservations and real-time scheduling</a:t>
            </a:r>
          </a:p>
          <a:p>
            <a:r>
              <a:rPr lang="en-US" dirty="0"/>
              <a:t>Embedded systems</a:t>
            </a:r>
          </a:p>
          <a:p>
            <a:pPr lvl="1"/>
            <a:r>
              <a:rPr lang="en-US" dirty="0"/>
              <a:t>Metrics: Power, space and often, cost</a:t>
            </a:r>
          </a:p>
        </p:txBody>
      </p:sp>
    </p:spTree>
    <p:extLst>
      <p:ext uri="{BB962C8B-B14F-4D97-AF65-F5344CB8AC3E}">
        <p14:creationId xmlns:p14="http://schemas.microsoft.com/office/powerpoint/2010/main" val="20831910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D502E-1B9F-A204-4B56-7D3F782241FE}"/>
              </a:ext>
            </a:extLst>
          </p:cNvPr>
          <p:cNvSpPr>
            <a:spLocks noGrp="1"/>
          </p:cNvSpPr>
          <p:nvPr>
            <p:ph type="title"/>
          </p:nvPr>
        </p:nvSpPr>
        <p:spPr/>
        <p:txBody>
          <a:bodyPr>
            <a:normAutofit/>
          </a:bodyPr>
          <a:lstStyle/>
          <a:p>
            <a:r>
              <a:rPr lang="en-US" dirty="0"/>
              <a:t>Performance Debugging</a:t>
            </a:r>
          </a:p>
        </p:txBody>
      </p:sp>
      <p:sp>
        <p:nvSpPr>
          <p:cNvPr id="3" name="Content Placeholder 2">
            <a:extLst>
              <a:ext uri="{FF2B5EF4-FFF2-40B4-BE49-F238E27FC236}">
                <a16:creationId xmlns:a16="http://schemas.microsoft.com/office/drawing/2014/main" id="{17ECB216-78A3-A19A-21E8-DDDD7614E6D6}"/>
              </a:ext>
            </a:extLst>
          </p:cNvPr>
          <p:cNvSpPr>
            <a:spLocks noGrp="1"/>
          </p:cNvSpPr>
          <p:nvPr>
            <p:ph idx="1"/>
          </p:nvPr>
        </p:nvSpPr>
        <p:spPr>
          <a:xfrm>
            <a:off x="550862" y="2113199"/>
            <a:ext cx="22744271" cy="4744801"/>
          </a:xfrm>
        </p:spPr>
        <p:txBody>
          <a:bodyPr>
            <a:normAutofit/>
          </a:bodyPr>
          <a:lstStyle/>
          <a:p>
            <a:r>
              <a:rPr lang="en-US" dirty="0"/>
              <a:t>So, the system has been deployed, and it fails to meet its performance requirements</a:t>
            </a:r>
          </a:p>
          <a:p>
            <a:r>
              <a:rPr lang="en-US" dirty="0"/>
              <a:t>What do you do?</a:t>
            </a:r>
          </a:p>
          <a:p>
            <a:pPr lvl="1"/>
            <a:r>
              <a:rPr lang="en-US" dirty="0"/>
              <a:t>Remember Amdahl</a:t>
            </a:r>
          </a:p>
          <a:p>
            <a:r>
              <a:rPr lang="en-US" dirty="0"/>
              <a:t>Tools:</a:t>
            </a:r>
          </a:p>
          <a:p>
            <a:pPr lvl="1"/>
            <a:r>
              <a:rPr lang="en-US" dirty="0"/>
              <a:t>Profiling: Deterministic vs. Sampling</a:t>
            </a:r>
          </a:p>
          <a:p>
            <a:pPr lvl="1"/>
            <a:r>
              <a:rPr lang="en-US" dirty="0"/>
              <a:t>Measurements</a:t>
            </a:r>
          </a:p>
          <a:p>
            <a:r>
              <a:rPr lang="en-US" dirty="0"/>
              <a:t>Beware of </a:t>
            </a:r>
            <a:r>
              <a:rPr lang="en-US"/>
              <a:t>data dependence</a:t>
            </a:r>
            <a:endParaRPr lang="en-US" dirty="0"/>
          </a:p>
          <a:p>
            <a:pPr lvl="1"/>
            <a:endParaRPr lang="en-US" dirty="0"/>
          </a:p>
        </p:txBody>
      </p:sp>
      <p:pic>
        <p:nvPicPr>
          <p:cNvPr id="1030" name="Picture 6" descr="flamegraph | Frits Hoogland Weblog">
            <a:extLst>
              <a:ext uri="{FF2B5EF4-FFF2-40B4-BE49-F238E27FC236}">
                <a16:creationId xmlns:a16="http://schemas.microsoft.com/office/drawing/2014/main" id="{D442228C-888E-81A8-C02B-A4CBBB34CE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59086" y="3039264"/>
            <a:ext cx="3387634" cy="3269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7244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6D5F8-AA35-FEDE-F046-6279825ABA0E}"/>
              </a:ext>
            </a:extLst>
          </p:cNvPr>
          <p:cNvSpPr>
            <a:spLocks noGrp="1"/>
          </p:cNvSpPr>
          <p:nvPr>
            <p:ph type="title"/>
          </p:nvPr>
        </p:nvSpPr>
        <p:spPr/>
        <p:txBody>
          <a:bodyPr/>
          <a:lstStyle/>
          <a:p>
            <a:r>
              <a:rPr lang="en-US" dirty="0"/>
              <a:t>Case Study: </a:t>
            </a:r>
            <a:r>
              <a:rPr lang="en-US" dirty="0" err="1"/>
              <a:t>Shaheen</a:t>
            </a:r>
            <a:r>
              <a:rPr lang="en-US" dirty="0"/>
              <a:t> 2</a:t>
            </a:r>
          </a:p>
        </p:txBody>
      </p:sp>
      <p:sp>
        <p:nvSpPr>
          <p:cNvPr id="3" name="Content Placeholder 2">
            <a:extLst>
              <a:ext uri="{FF2B5EF4-FFF2-40B4-BE49-F238E27FC236}">
                <a16:creationId xmlns:a16="http://schemas.microsoft.com/office/drawing/2014/main" id="{D20999CF-670A-7331-5B9E-6AE8CCFA745F}"/>
              </a:ext>
            </a:extLst>
          </p:cNvPr>
          <p:cNvSpPr>
            <a:spLocks noGrp="1"/>
          </p:cNvSpPr>
          <p:nvPr>
            <p:ph idx="1"/>
          </p:nvPr>
        </p:nvSpPr>
        <p:spPr/>
        <p:txBody>
          <a:bodyPr/>
          <a:lstStyle/>
          <a:p>
            <a:r>
              <a:rPr lang="en-US" dirty="0"/>
              <a:t>In 2014, workloads were dominated by traditional HPC applications</a:t>
            </a:r>
          </a:p>
          <a:p>
            <a:r>
              <a:rPr lang="en-US" dirty="0"/>
              <a:t>Software support for GPU was not mature</a:t>
            </a:r>
          </a:p>
          <a:p>
            <a:r>
              <a:rPr lang="en-US" dirty="0"/>
              <a:t>User sophistication: Most users of supercomputers are not computer scientists</a:t>
            </a:r>
          </a:p>
          <a:p>
            <a:r>
              <a:rPr lang="en-US" dirty="0"/>
              <a:t>CPU vs. GPU?</a:t>
            </a:r>
          </a:p>
          <a:p>
            <a:pPr lvl="1"/>
            <a:r>
              <a:rPr lang="en-US" dirty="0"/>
              <a:t>Decision was to get a CPU-only supercomputer, and defer GPU’s to a later date</a:t>
            </a:r>
          </a:p>
          <a:p>
            <a:r>
              <a:rPr lang="en-US" dirty="0"/>
              <a:t>Performance analysis predicament</a:t>
            </a:r>
          </a:p>
          <a:p>
            <a:pPr lvl="1"/>
            <a:r>
              <a:rPr lang="en-US" dirty="0"/>
              <a:t>Push it on the vendors</a:t>
            </a:r>
          </a:p>
        </p:txBody>
      </p:sp>
    </p:spTree>
    <p:extLst>
      <p:ext uri="{BB962C8B-B14F-4D97-AF65-F5344CB8AC3E}">
        <p14:creationId xmlns:p14="http://schemas.microsoft.com/office/powerpoint/2010/main" val="30600721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5ECA3-6E6A-30BF-D5F7-00A9E322B0A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6FB50A7-4491-216D-1D66-6EE6869477A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039368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C5C3-BB8E-DCBC-5715-18844EE95196}"/>
              </a:ext>
            </a:extLst>
          </p:cNvPr>
          <p:cNvSpPr>
            <a:spLocks noGrp="1"/>
          </p:cNvSpPr>
          <p:nvPr>
            <p:ph type="title"/>
          </p:nvPr>
        </p:nvSpPr>
        <p:spPr/>
        <p:txBody>
          <a:bodyPr/>
          <a:lstStyle/>
          <a:p>
            <a:r>
              <a:rPr lang="en-US" dirty="0"/>
              <a:t>Performance Issues in CPUs</a:t>
            </a:r>
          </a:p>
        </p:txBody>
      </p:sp>
      <p:sp>
        <p:nvSpPr>
          <p:cNvPr id="3" name="Text Placeholder 2">
            <a:extLst>
              <a:ext uri="{FF2B5EF4-FFF2-40B4-BE49-F238E27FC236}">
                <a16:creationId xmlns:a16="http://schemas.microsoft.com/office/drawing/2014/main" id="{175DFA5E-C64C-AF2A-3BF3-CC72EE2A4A2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947045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77624-44B1-E3AB-5DC6-F627587D9CAF}"/>
              </a:ext>
            </a:extLst>
          </p:cNvPr>
          <p:cNvSpPr>
            <a:spLocks noGrp="1"/>
          </p:cNvSpPr>
          <p:nvPr>
            <p:ph type="title"/>
          </p:nvPr>
        </p:nvSpPr>
        <p:spPr/>
        <p:txBody>
          <a:bodyPr/>
          <a:lstStyle/>
          <a:p>
            <a:r>
              <a:rPr lang="en-US" dirty="0"/>
              <a:t>Historical Perspective &amp; Trail of Tears</a:t>
            </a:r>
          </a:p>
        </p:txBody>
      </p:sp>
      <p:sp>
        <p:nvSpPr>
          <p:cNvPr id="3" name="Content Placeholder 2">
            <a:extLst>
              <a:ext uri="{FF2B5EF4-FFF2-40B4-BE49-F238E27FC236}">
                <a16:creationId xmlns:a16="http://schemas.microsoft.com/office/drawing/2014/main" id="{1DCB26F7-8843-16B8-9ED6-5C54B45B64E5}"/>
              </a:ext>
            </a:extLst>
          </p:cNvPr>
          <p:cNvSpPr>
            <a:spLocks noGrp="1"/>
          </p:cNvSpPr>
          <p:nvPr>
            <p:ph idx="1"/>
          </p:nvPr>
        </p:nvSpPr>
        <p:spPr>
          <a:xfrm>
            <a:off x="550863" y="1708474"/>
            <a:ext cx="11090274" cy="5149526"/>
          </a:xfrm>
        </p:spPr>
        <p:txBody>
          <a:bodyPr/>
          <a:lstStyle/>
          <a:p>
            <a:r>
              <a:rPr lang="en-US" dirty="0"/>
              <a:t>Moore’s Law, 1965—Now (but how much longer)</a:t>
            </a:r>
          </a:p>
          <a:p>
            <a:pPr lvl="1"/>
            <a:r>
              <a:rPr lang="en-US" dirty="0"/>
              <a:t>The law is about lithography (shrinks by x2 every 18 months)</a:t>
            </a:r>
          </a:p>
          <a:p>
            <a:pPr lvl="1"/>
            <a:r>
              <a:rPr lang="en-US" dirty="0"/>
              <a:t>Today, we are in 5nm (soon 3nm). </a:t>
            </a:r>
          </a:p>
          <a:p>
            <a:pPr lvl="1"/>
            <a:r>
              <a:rPr lang="en-US" dirty="0"/>
              <a:t>Molecule sizes is 0.2nm, so we may have four more generations, at best</a:t>
            </a:r>
          </a:p>
          <a:p>
            <a:r>
              <a:rPr lang="en-US" dirty="0"/>
              <a:t>Yield is proportion of of chips on the wafer that are good</a:t>
            </a:r>
          </a:p>
          <a:p>
            <a:r>
              <a:rPr lang="en-US" dirty="0"/>
              <a:t>Each processor chip is tested on the wafer and then when alone</a:t>
            </a:r>
          </a:p>
          <a:p>
            <a:r>
              <a:rPr lang="en-US" dirty="0"/>
              <a:t>Size 10-20mm x 10-20mm</a:t>
            </a:r>
          </a:p>
          <a:p>
            <a:r>
              <a:rPr lang="en-US" dirty="0"/>
              <a:t>Cost of the chip is: Cost of design + cost of manufacturing + cost of testing + cost of packaging</a:t>
            </a:r>
          </a:p>
          <a:p>
            <a:r>
              <a:rPr lang="en-US" dirty="0"/>
              <a:t>It used to be: Smaller transistor </a:t>
            </a:r>
            <a:r>
              <a:rPr lang="en-US" dirty="0">
                <a:sym typeface="Wingdings" pitchFamily="2" charset="2"/>
              </a:rPr>
              <a:t> faster switching, but no more since 2003.</a:t>
            </a:r>
            <a:endParaRPr lang="en-US" dirty="0"/>
          </a:p>
          <a:p>
            <a:endParaRPr lang="en-US" dirty="0"/>
          </a:p>
        </p:txBody>
      </p:sp>
      <p:pic>
        <p:nvPicPr>
          <p:cNvPr id="1026" name="Picture 2" descr="Intel introduces first batch of Ivy Bridge processors">
            <a:extLst>
              <a:ext uri="{FF2B5EF4-FFF2-40B4-BE49-F238E27FC236}">
                <a16:creationId xmlns:a16="http://schemas.microsoft.com/office/drawing/2014/main" id="{138B90B7-45C3-A66D-F56C-98C7DC1697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3465" y="1708474"/>
            <a:ext cx="2286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3225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5C1EA6-C5FD-003B-E61A-9172564158F3}"/>
              </a:ext>
            </a:extLst>
          </p:cNvPr>
          <p:cNvSpPr/>
          <p:nvPr/>
        </p:nvSpPr>
        <p:spPr>
          <a:xfrm>
            <a:off x="3153090" y="2057400"/>
            <a:ext cx="888974" cy="13092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Loader</a:t>
            </a:r>
          </a:p>
        </p:txBody>
      </p:sp>
      <p:sp>
        <p:nvSpPr>
          <p:cNvPr id="5" name="Rectangle 4">
            <a:extLst>
              <a:ext uri="{FF2B5EF4-FFF2-40B4-BE49-F238E27FC236}">
                <a16:creationId xmlns:a16="http://schemas.microsoft.com/office/drawing/2014/main" id="{C50B19FA-D80D-5EBA-D7B0-8C097A0CC933}"/>
              </a:ext>
            </a:extLst>
          </p:cNvPr>
          <p:cNvSpPr/>
          <p:nvPr/>
        </p:nvSpPr>
        <p:spPr>
          <a:xfrm>
            <a:off x="4659771" y="4021281"/>
            <a:ext cx="2167056" cy="12573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Execution Units</a:t>
            </a:r>
          </a:p>
          <a:p>
            <a:pPr algn="ctr"/>
            <a:r>
              <a:rPr lang="en-US" dirty="0"/>
              <a:t>(Pipelined)</a:t>
            </a:r>
          </a:p>
        </p:txBody>
      </p:sp>
      <p:sp>
        <p:nvSpPr>
          <p:cNvPr id="6" name="Rectangle 5">
            <a:extLst>
              <a:ext uri="{FF2B5EF4-FFF2-40B4-BE49-F238E27FC236}">
                <a16:creationId xmlns:a16="http://schemas.microsoft.com/office/drawing/2014/main" id="{A179422E-4346-9371-5359-84C3CD43D493}"/>
              </a:ext>
            </a:extLst>
          </p:cNvPr>
          <p:cNvSpPr/>
          <p:nvPr/>
        </p:nvSpPr>
        <p:spPr>
          <a:xfrm>
            <a:off x="7444534" y="4021281"/>
            <a:ext cx="2167056" cy="12573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State</a:t>
            </a:r>
          </a:p>
        </p:txBody>
      </p:sp>
      <p:cxnSp>
        <p:nvCxnSpPr>
          <p:cNvPr id="10" name="Straight Arrow Connector 9">
            <a:extLst>
              <a:ext uri="{FF2B5EF4-FFF2-40B4-BE49-F238E27FC236}">
                <a16:creationId xmlns:a16="http://schemas.microsoft.com/office/drawing/2014/main" id="{A10E6797-B3E8-BBD6-5AF1-2536972745B6}"/>
              </a:ext>
            </a:extLst>
          </p:cNvPr>
          <p:cNvCxnSpPr>
            <a:cxnSpLocks/>
          </p:cNvCxnSpPr>
          <p:nvPr/>
        </p:nvCxnSpPr>
        <p:spPr>
          <a:xfrm>
            <a:off x="6826827" y="4286250"/>
            <a:ext cx="6177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C48C0154-B5E1-B387-7A12-5B6F6F29EF9B}"/>
              </a:ext>
            </a:extLst>
          </p:cNvPr>
          <p:cNvSpPr/>
          <p:nvPr/>
        </p:nvSpPr>
        <p:spPr>
          <a:xfrm>
            <a:off x="238991" y="2057400"/>
            <a:ext cx="2296391" cy="130925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t>Instruction Cache</a:t>
            </a:r>
          </a:p>
        </p:txBody>
      </p:sp>
      <p:cxnSp>
        <p:nvCxnSpPr>
          <p:cNvPr id="13" name="Straight Arrow Connector 12">
            <a:extLst>
              <a:ext uri="{FF2B5EF4-FFF2-40B4-BE49-F238E27FC236}">
                <a16:creationId xmlns:a16="http://schemas.microsoft.com/office/drawing/2014/main" id="{E7FB5FCD-736E-7095-D602-27BEFB706D77}"/>
              </a:ext>
            </a:extLst>
          </p:cNvPr>
          <p:cNvCxnSpPr>
            <a:cxnSpLocks/>
            <a:stCxn id="11" idx="3"/>
            <a:endCxn id="4" idx="1"/>
          </p:cNvCxnSpPr>
          <p:nvPr/>
        </p:nvCxnSpPr>
        <p:spPr>
          <a:xfrm>
            <a:off x="2535382" y="2712027"/>
            <a:ext cx="6177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D253D3D8-C424-8195-0DA3-D8FB7149457B}"/>
              </a:ext>
            </a:extLst>
          </p:cNvPr>
          <p:cNvSpPr/>
          <p:nvPr/>
        </p:nvSpPr>
        <p:spPr>
          <a:xfrm>
            <a:off x="4659771" y="2057400"/>
            <a:ext cx="2167056" cy="13092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Instruction Decode &amp; Op Issue</a:t>
            </a:r>
          </a:p>
        </p:txBody>
      </p:sp>
      <p:cxnSp>
        <p:nvCxnSpPr>
          <p:cNvPr id="20" name="Straight Arrow Connector 19">
            <a:extLst>
              <a:ext uri="{FF2B5EF4-FFF2-40B4-BE49-F238E27FC236}">
                <a16:creationId xmlns:a16="http://schemas.microsoft.com/office/drawing/2014/main" id="{9F3BC81E-FBAF-7AFB-F6DB-BA1C2443D5CB}"/>
              </a:ext>
            </a:extLst>
          </p:cNvPr>
          <p:cNvCxnSpPr>
            <a:cxnSpLocks/>
          </p:cNvCxnSpPr>
          <p:nvPr/>
        </p:nvCxnSpPr>
        <p:spPr>
          <a:xfrm flipH="1">
            <a:off x="6826827" y="4925291"/>
            <a:ext cx="6177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D15FA10-49C4-E5D5-A6B4-29E6CD1AC234}"/>
              </a:ext>
            </a:extLst>
          </p:cNvPr>
          <p:cNvCxnSpPr/>
          <p:nvPr/>
        </p:nvCxnSpPr>
        <p:spPr>
          <a:xfrm>
            <a:off x="4042064" y="2712027"/>
            <a:ext cx="6177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EF8CF8F-8FD1-E982-7E14-F5B18FE6A99E}"/>
              </a:ext>
            </a:extLst>
          </p:cNvPr>
          <p:cNvCxnSpPr>
            <a:stCxn id="17" idx="2"/>
            <a:endCxn id="5" idx="0"/>
          </p:cNvCxnSpPr>
          <p:nvPr/>
        </p:nvCxnSpPr>
        <p:spPr>
          <a:xfrm>
            <a:off x="5743299" y="3366654"/>
            <a:ext cx="0" cy="6546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9BA54E87-913E-F5CD-A38D-CB3D8A47F127}"/>
              </a:ext>
            </a:extLst>
          </p:cNvPr>
          <p:cNvSpPr/>
          <p:nvPr/>
        </p:nvSpPr>
        <p:spPr>
          <a:xfrm>
            <a:off x="7444534" y="2057400"/>
            <a:ext cx="2167056" cy="1309254"/>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Load/Store Unit</a:t>
            </a:r>
          </a:p>
        </p:txBody>
      </p:sp>
      <p:sp>
        <p:nvSpPr>
          <p:cNvPr id="26" name="Rectangle 25">
            <a:extLst>
              <a:ext uri="{FF2B5EF4-FFF2-40B4-BE49-F238E27FC236}">
                <a16:creationId xmlns:a16="http://schemas.microsoft.com/office/drawing/2014/main" id="{361A847C-3C01-7D0A-8063-A3179D65CFFA}"/>
              </a:ext>
            </a:extLst>
          </p:cNvPr>
          <p:cNvSpPr/>
          <p:nvPr/>
        </p:nvSpPr>
        <p:spPr>
          <a:xfrm>
            <a:off x="9952703" y="2057400"/>
            <a:ext cx="2167056" cy="1309254"/>
          </a:xfrm>
          <a:prstGeom prst="rect">
            <a:avLst/>
          </a:prstGeom>
          <a:solidFill>
            <a:schemeClr val="bg2">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Memory (Caches, memory controller, bus interface)</a:t>
            </a:r>
          </a:p>
        </p:txBody>
      </p:sp>
      <p:cxnSp>
        <p:nvCxnSpPr>
          <p:cNvPr id="32" name="Straight Arrow Connector 31">
            <a:extLst>
              <a:ext uri="{FF2B5EF4-FFF2-40B4-BE49-F238E27FC236}">
                <a16:creationId xmlns:a16="http://schemas.microsoft.com/office/drawing/2014/main" id="{76C33DFC-75EA-B30A-2618-77A31E14E95F}"/>
              </a:ext>
            </a:extLst>
          </p:cNvPr>
          <p:cNvCxnSpPr>
            <a:stCxn id="17" idx="3"/>
            <a:endCxn id="25" idx="1"/>
          </p:cNvCxnSpPr>
          <p:nvPr/>
        </p:nvCxnSpPr>
        <p:spPr>
          <a:xfrm>
            <a:off x="6826827" y="2712027"/>
            <a:ext cx="6177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13968EC-5124-4EBD-10D7-82E98E8F5746}"/>
              </a:ext>
            </a:extLst>
          </p:cNvPr>
          <p:cNvCxnSpPr>
            <a:stCxn id="25" idx="3"/>
            <a:endCxn id="26" idx="1"/>
          </p:cNvCxnSpPr>
          <p:nvPr/>
        </p:nvCxnSpPr>
        <p:spPr>
          <a:xfrm>
            <a:off x="9611590" y="2712027"/>
            <a:ext cx="34111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C81ADBC-3271-052E-EC11-45CA4A0FE92B}"/>
              </a:ext>
            </a:extLst>
          </p:cNvPr>
          <p:cNvCxnSpPr>
            <a:stCxn id="25" idx="2"/>
            <a:endCxn id="6" idx="0"/>
          </p:cNvCxnSpPr>
          <p:nvPr/>
        </p:nvCxnSpPr>
        <p:spPr>
          <a:xfrm>
            <a:off x="8528062" y="3366654"/>
            <a:ext cx="0" cy="65462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F077C44C-D813-C68A-74C6-96DBECAFF150}"/>
              </a:ext>
            </a:extLst>
          </p:cNvPr>
          <p:cNvSpPr txBox="1"/>
          <p:nvPr/>
        </p:nvSpPr>
        <p:spPr>
          <a:xfrm>
            <a:off x="1991685" y="5856929"/>
            <a:ext cx="9209572" cy="369332"/>
          </a:xfrm>
          <a:prstGeom prst="rect">
            <a:avLst/>
          </a:prstGeom>
          <a:noFill/>
        </p:spPr>
        <p:txBody>
          <a:bodyPr wrap="none" rtlCol="0">
            <a:spAutoFit/>
          </a:bodyPr>
          <a:lstStyle/>
          <a:p>
            <a:r>
              <a:rPr lang="en-US" dirty="0"/>
              <a:t>Main ideas: Multithreading, pipelining, branch prediction, out of order execution, prefetching, </a:t>
            </a:r>
          </a:p>
        </p:txBody>
      </p:sp>
      <p:sp>
        <p:nvSpPr>
          <p:cNvPr id="38" name="Rectangle 37">
            <a:extLst>
              <a:ext uri="{FF2B5EF4-FFF2-40B4-BE49-F238E27FC236}">
                <a16:creationId xmlns:a16="http://schemas.microsoft.com/office/drawing/2014/main" id="{AAFF0161-8720-64C1-1397-4561E5C793B5}"/>
              </a:ext>
            </a:extLst>
          </p:cNvPr>
          <p:cNvSpPr/>
          <p:nvPr/>
        </p:nvSpPr>
        <p:spPr>
          <a:xfrm>
            <a:off x="7444534" y="394857"/>
            <a:ext cx="2167056" cy="1309254"/>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I/O</a:t>
            </a:r>
          </a:p>
        </p:txBody>
      </p:sp>
      <p:cxnSp>
        <p:nvCxnSpPr>
          <p:cNvPr id="40" name="Straight Arrow Connector 39">
            <a:extLst>
              <a:ext uri="{FF2B5EF4-FFF2-40B4-BE49-F238E27FC236}">
                <a16:creationId xmlns:a16="http://schemas.microsoft.com/office/drawing/2014/main" id="{F100C965-4A12-E93E-B195-AB7C7BC88009}"/>
              </a:ext>
            </a:extLst>
          </p:cNvPr>
          <p:cNvCxnSpPr>
            <a:stCxn id="38" idx="2"/>
            <a:endCxn id="25" idx="0"/>
          </p:cNvCxnSpPr>
          <p:nvPr/>
        </p:nvCxnSpPr>
        <p:spPr>
          <a:xfrm>
            <a:off x="8528062" y="1704111"/>
            <a:ext cx="0" cy="35328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92330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0DECB-0276-D58F-7820-4400BB71A035}"/>
              </a:ext>
            </a:extLst>
          </p:cNvPr>
          <p:cNvSpPr>
            <a:spLocks noGrp="1"/>
          </p:cNvSpPr>
          <p:nvPr>
            <p:ph type="title"/>
          </p:nvPr>
        </p:nvSpPr>
        <p:spPr/>
        <p:txBody>
          <a:bodyPr/>
          <a:lstStyle/>
          <a:p>
            <a:r>
              <a:rPr lang="en-US" dirty="0"/>
              <a:t>Multithreading</a:t>
            </a:r>
          </a:p>
        </p:txBody>
      </p:sp>
      <p:sp>
        <p:nvSpPr>
          <p:cNvPr id="3" name="Content Placeholder 2">
            <a:extLst>
              <a:ext uri="{FF2B5EF4-FFF2-40B4-BE49-F238E27FC236}">
                <a16:creationId xmlns:a16="http://schemas.microsoft.com/office/drawing/2014/main" id="{0DABDB2A-F8DA-24C5-15DB-C0E7EE9C1226}"/>
              </a:ext>
            </a:extLst>
          </p:cNvPr>
          <p:cNvSpPr>
            <a:spLocks noGrp="1"/>
          </p:cNvSpPr>
          <p:nvPr>
            <p:ph idx="1"/>
          </p:nvPr>
        </p:nvSpPr>
        <p:spPr/>
        <p:txBody>
          <a:bodyPr/>
          <a:lstStyle/>
          <a:p>
            <a:r>
              <a:rPr lang="en-US" dirty="0"/>
              <a:t>What?</a:t>
            </a:r>
          </a:p>
          <a:p>
            <a:pPr lvl="1"/>
            <a:r>
              <a:rPr lang="en-US" dirty="0"/>
              <a:t>Abstractions of independent instruction streams implemented in hardware, equivalent to a CPU from a software perspective</a:t>
            </a:r>
          </a:p>
          <a:p>
            <a:r>
              <a:rPr lang="en-US" dirty="0"/>
              <a:t>Why?</a:t>
            </a:r>
          </a:p>
          <a:p>
            <a:pPr lvl="1"/>
            <a:r>
              <a:rPr lang="en-US" dirty="0"/>
              <a:t>Ideal for tolerating memory latency in the case of cache misses</a:t>
            </a:r>
          </a:p>
          <a:p>
            <a:pPr lvl="1"/>
            <a:r>
              <a:rPr lang="en-US" dirty="0"/>
              <a:t>Can be exploited by software: E.g., Assist Threads</a:t>
            </a:r>
          </a:p>
          <a:p>
            <a:r>
              <a:rPr lang="en-US" dirty="0"/>
              <a:t>How much?</a:t>
            </a:r>
          </a:p>
          <a:p>
            <a:pPr lvl="1"/>
            <a:r>
              <a:rPr lang="en-US" dirty="0"/>
              <a:t>Additional processor state: Registers, TLB, etc. (cost &amp; power)</a:t>
            </a:r>
          </a:p>
          <a:p>
            <a:pPr lvl="1"/>
            <a:r>
              <a:rPr lang="en-US" dirty="0"/>
              <a:t>Competition for resources on the pipeline, cache, memory bandwidth, etc.</a:t>
            </a:r>
          </a:p>
        </p:txBody>
      </p:sp>
    </p:spTree>
    <p:extLst>
      <p:ext uri="{BB962C8B-B14F-4D97-AF65-F5344CB8AC3E}">
        <p14:creationId xmlns:p14="http://schemas.microsoft.com/office/powerpoint/2010/main" val="41553478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1B4E7-6F8E-54CF-4762-DECEF12EBEF3}"/>
              </a:ext>
            </a:extLst>
          </p:cNvPr>
          <p:cNvSpPr>
            <a:spLocks noGrp="1"/>
          </p:cNvSpPr>
          <p:nvPr>
            <p:ph type="title"/>
          </p:nvPr>
        </p:nvSpPr>
        <p:spPr/>
        <p:txBody>
          <a:bodyPr/>
          <a:lstStyle/>
          <a:p>
            <a:r>
              <a:rPr lang="en-US" dirty="0"/>
              <a:t>More on Multithreading</a:t>
            </a:r>
          </a:p>
        </p:txBody>
      </p:sp>
      <p:sp>
        <p:nvSpPr>
          <p:cNvPr id="3" name="Content Placeholder 2">
            <a:extLst>
              <a:ext uri="{FF2B5EF4-FFF2-40B4-BE49-F238E27FC236}">
                <a16:creationId xmlns:a16="http://schemas.microsoft.com/office/drawing/2014/main" id="{B05979E0-9C46-70CA-CCBE-5D602E320E82}"/>
              </a:ext>
            </a:extLst>
          </p:cNvPr>
          <p:cNvSpPr>
            <a:spLocks noGrp="1"/>
          </p:cNvSpPr>
          <p:nvPr>
            <p:ph idx="1"/>
          </p:nvPr>
        </p:nvSpPr>
        <p:spPr/>
        <p:txBody>
          <a:bodyPr/>
          <a:lstStyle/>
          <a:p>
            <a:r>
              <a:rPr lang="en-US" dirty="0"/>
              <a:t>Implications for the operating system: Scheduling</a:t>
            </a:r>
          </a:p>
          <a:p>
            <a:r>
              <a:rPr lang="en-US" dirty="0"/>
              <a:t>Implications for performance: More throughput, but not faster!</a:t>
            </a:r>
          </a:p>
          <a:p>
            <a:r>
              <a:rPr lang="en-US" dirty="0"/>
              <a:t>Implications for the software writer: May want to exploit by assist threads, etc.</a:t>
            </a:r>
          </a:p>
          <a:p>
            <a:r>
              <a:rPr lang="en-US" dirty="0"/>
              <a:t>A confusing concept: Program level threads can be multiplexed on the hardware threads</a:t>
            </a:r>
          </a:p>
          <a:p>
            <a:pPr marL="0" indent="0">
              <a:buNone/>
            </a:pPr>
            <a:endParaRPr lang="en-US" dirty="0"/>
          </a:p>
          <a:p>
            <a:endParaRPr lang="en-US" dirty="0"/>
          </a:p>
        </p:txBody>
      </p:sp>
    </p:spTree>
    <p:extLst>
      <p:ext uri="{BB962C8B-B14F-4D97-AF65-F5344CB8AC3E}">
        <p14:creationId xmlns:p14="http://schemas.microsoft.com/office/powerpoint/2010/main" val="16391365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20E74FB3-4E36-D9B4-7F3B-AA77AEBDF778}"/>
              </a:ext>
            </a:extLst>
          </p:cNvPr>
          <p:cNvSpPr/>
          <p:nvPr/>
        </p:nvSpPr>
        <p:spPr>
          <a:xfrm>
            <a:off x="6468247" y="553005"/>
            <a:ext cx="1866900" cy="104719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User Program</a:t>
            </a:r>
          </a:p>
        </p:txBody>
      </p:sp>
      <p:sp>
        <p:nvSpPr>
          <p:cNvPr id="51" name="Rectangle 50">
            <a:extLst>
              <a:ext uri="{FF2B5EF4-FFF2-40B4-BE49-F238E27FC236}">
                <a16:creationId xmlns:a16="http://schemas.microsoft.com/office/drawing/2014/main" id="{BE515061-3C43-3770-B131-BFE0271DF6A4}"/>
              </a:ext>
            </a:extLst>
          </p:cNvPr>
          <p:cNvSpPr/>
          <p:nvPr/>
        </p:nvSpPr>
        <p:spPr>
          <a:xfrm>
            <a:off x="6620647" y="705405"/>
            <a:ext cx="1866900" cy="104719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User Program</a:t>
            </a:r>
          </a:p>
        </p:txBody>
      </p:sp>
      <p:sp>
        <p:nvSpPr>
          <p:cNvPr id="52" name="Rectangle 51">
            <a:extLst>
              <a:ext uri="{FF2B5EF4-FFF2-40B4-BE49-F238E27FC236}">
                <a16:creationId xmlns:a16="http://schemas.microsoft.com/office/drawing/2014/main" id="{7633DB70-F1D3-CD02-56F6-1024E4E1EFCD}"/>
              </a:ext>
            </a:extLst>
          </p:cNvPr>
          <p:cNvSpPr/>
          <p:nvPr/>
        </p:nvSpPr>
        <p:spPr>
          <a:xfrm>
            <a:off x="6773047" y="857805"/>
            <a:ext cx="1866900" cy="104719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User Program</a:t>
            </a:r>
          </a:p>
        </p:txBody>
      </p:sp>
      <p:sp>
        <p:nvSpPr>
          <p:cNvPr id="53" name="Rectangle 52">
            <a:extLst>
              <a:ext uri="{FF2B5EF4-FFF2-40B4-BE49-F238E27FC236}">
                <a16:creationId xmlns:a16="http://schemas.microsoft.com/office/drawing/2014/main" id="{5D4D233B-3983-3E01-5AA0-532EF75C0D7F}"/>
              </a:ext>
            </a:extLst>
          </p:cNvPr>
          <p:cNvSpPr/>
          <p:nvPr/>
        </p:nvSpPr>
        <p:spPr>
          <a:xfrm>
            <a:off x="6925447" y="1010205"/>
            <a:ext cx="1866900" cy="104719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User Program</a:t>
            </a:r>
          </a:p>
        </p:txBody>
      </p:sp>
      <p:sp>
        <p:nvSpPr>
          <p:cNvPr id="2" name="Title 1">
            <a:extLst>
              <a:ext uri="{FF2B5EF4-FFF2-40B4-BE49-F238E27FC236}">
                <a16:creationId xmlns:a16="http://schemas.microsoft.com/office/drawing/2014/main" id="{E5AE0A18-2D7C-4DA1-A651-5D597D0CEAFC}"/>
              </a:ext>
            </a:extLst>
          </p:cNvPr>
          <p:cNvSpPr>
            <a:spLocks noGrp="1"/>
          </p:cNvSpPr>
          <p:nvPr>
            <p:ph type="title"/>
          </p:nvPr>
        </p:nvSpPr>
        <p:spPr/>
        <p:txBody>
          <a:bodyPr/>
          <a:lstStyle/>
          <a:p>
            <a:r>
              <a:rPr lang="en-US" dirty="0"/>
              <a:t>A Software Picture</a:t>
            </a:r>
          </a:p>
        </p:txBody>
      </p:sp>
      <p:grpSp>
        <p:nvGrpSpPr>
          <p:cNvPr id="31" name="Group 30">
            <a:extLst>
              <a:ext uri="{FF2B5EF4-FFF2-40B4-BE49-F238E27FC236}">
                <a16:creationId xmlns:a16="http://schemas.microsoft.com/office/drawing/2014/main" id="{83F63A06-97C4-241E-A1EE-75EAFEB6D679}"/>
              </a:ext>
            </a:extLst>
          </p:cNvPr>
          <p:cNvGrpSpPr/>
          <p:nvPr/>
        </p:nvGrpSpPr>
        <p:grpSpPr>
          <a:xfrm>
            <a:off x="1402492" y="4439206"/>
            <a:ext cx="9387016" cy="2162433"/>
            <a:chOff x="1124465" y="4595533"/>
            <a:chExt cx="9387016" cy="2162433"/>
          </a:xfrm>
        </p:grpSpPr>
        <p:sp>
          <p:nvSpPr>
            <p:cNvPr id="4" name="Rounded Rectangle 3">
              <a:extLst>
                <a:ext uri="{FF2B5EF4-FFF2-40B4-BE49-F238E27FC236}">
                  <a16:creationId xmlns:a16="http://schemas.microsoft.com/office/drawing/2014/main" id="{E7C04B5F-92A3-BE6A-CB77-DAF32C1F1F36}"/>
                </a:ext>
              </a:extLst>
            </p:cNvPr>
            <p:cNvSpPr/>
            <p:nvPr/>
          </p:nvSpPr>
          <p:spPr>
            <a:xfrm>
              <a:off x="1124465" y="4595533"/>
              <a:ext cx="9387016" cy="216243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Processor Chip</a:t>
              </a:r>
            </a:p>
          </p:txBody>
        </p:sp>
        <p:grpSp>
          <p:nvGrpSpPr>
            <p:cNvPr id="12" name="Group 11">
              <a:extLst>
                <a:ext uri="{FF2B5EF4-FFF2-40B4-BE49-F238E27FC236}">
                  <a16:creationId xmlns:a16="http://schemas.microsoft.com/office/drawing/2014/main" id="{E59C2DC7-6DB9-1412-C2B7-48C5C8CC8D28}"/>
                </a:ext>
              </a:extLst>
            </p:cNvPr>
            <p:cNvGrpSpPr/>
            <p:nvPr/>
          </p:nvGrpSpPr>
          <p:grpSpPr>
            <a:xfrm>
              <a:off x="1495168" y="4976727"/>
              <a:ext cx="1594021" cy="1331999"/>
              <a:chOff x="1495168" y="4976725"/>
              <a:chExt cx="1594021" cy="1190668"/>
            </a:xfrm>
          </p:grpSpPr>
          <p:sp>
            <p:nvSpPr>
              <p:cNvPr id="5" name="Rounded Rectangle 4">
                <a:extLst>
                  <a:ext uri="{FF2B5EF4-FFF2-40B4-BE49-F238E27FC236}">
                    <a16:creationId xmlns:a16="http://schemas.microsoft.com/office/drawing/2014/main" id="{41948868-9AB7-4EC4-9D2A-2D834EB4E46C}"/>
                  </a:ext>
                </a:extLst>
              </p:cNvPr>
              <p:cNvSpPr/>
              <p:nvPr/>
            </p:nvSpPr>
            <p:spPr>
              <a:xfrm>
                <a:off x="1495168" y="4976725"/>
                <a:ext cx="1594021" cy="119066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r>
                  <a:rPr lang="en-US" dirty="0"/>
                  <a:t>Core 0</a:t>
                </a:r>
              </a:p>
            </p:txBody>
          </p:sp>
          <p:sp>
            <p:nvSpPr>
              <p:cNvPr id="8" name="Lightning Bolt 7">
                <a:extLst>
                  <a:ext uri="{FF2B5EF4-FFF2-40B4-BE49-F238E27FC236}">
                    <a16:creationId xmlns:a16="http://schemas.microsoft.com/office/drawing/2014/main" id="{94CBF55D-3452-8879-4B46-DB2EBFEFCD64}"/>
                  </a:ext>
                </a:extLst>
              </p:cNvPr>
              <p:cNvSpPr/>
              <p:nvPr/>
            </p:nvSpPr>
            <p:spPr>
              <a:xfrm>
                <a:off x="1680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ightning Bolt 8">
                <a:extLst>
                  <a:ext uri="{FF2B5EF4-FFF2-40B4-BE49-F238E27FC236}">
                    <a16:creationId xmlns:a16="http://schemas.microsoft.com/office/drawing/2014/main" id="{301EF600-BF66-9612-6489-A82C1AD5F979}"/>
                  </a:ext>
                </a:extLst>
              </p:cNvPr>
              <p:cNvSpPr/>
              <p:nvPr/>
            </p:nvSpPr>
            <p:spPr>
              <a:xfrm>
                <a:off x="2049162"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ightning Bolt 9">
                <a:extLst>
                  <a:ext uri="{FF2B5EF4-FFF2-40B4-BE49-F238E27FC236}">
                    <a16:creationId xmlns:a16="http://schemas.microsoft.com/office/drawing/2014/main" id="{45CBA71E-E4FC-8A5A-C9B5-0075CEA603C7}"/>
                  </a:ext>
                </a:extLst>
              </p:cNvPr>
              <p:cNvSpPr/>
              <p:nvPr/>
            </p:nvSpPr>
            <p:spPr>
              <a:xfrm>
                <a:off x="2442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ightning Bolt 10">
                <a:extLst>
                  <a:ext uri="{FF2B5EF4-FFF2-40B4-BE49-F238E27FC236}">
                    <a16:creationId xmlns:a16="http://schemas.microsoft.com/office/drawing/2014/main" id="{5F6D0E3C-9D8E-B503-5ABD-E9A7293BD706}"/>
                  </a:ext>
                </a:extLst>
              </p:cNvPr>
              <p:cNvSpPr/>
              <p:nvPr/>
            </p:nvSpPr>
            <p:spPr>
              <a:xfrm>
                <a:off x="278747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82CFC4E2-1909-381D-FFAD-22561D14BB24}"/>
                </a:ext>
              </a:extLst>
            </p:cNvPr>
            <p:cNvGrpSpPr/>
            <p:nvPr/>
          </p:nvGrpSpPr>
          <p:grpSpPr>
            <a:xfrm>
              <a:off x="3834714" y="5010751"/>
              <a:ext cx="1594021" cy="1331999"/>
              <a:chOff x="1495168" y="4976725"/>
              <a:chExt cx="1594021" cy="1190668"/>
            </a:xfrm>
          </p:grpSpPr>
          <p:sp>
            <p:nvSpPr>
              <p:cNvPr id="14" name="Rounded Rectangle 13">
                <a:extLst>
                  <a:ext uri="{FF2B5EF4-FFF2-40B4-BE49-F238E27FC236}">
                    <a16:creationId xmlns:a16="http://schemas.microsoft.com/office/drawing/2014/main" id="{2B9E8E34-668D-036A-6F33-1521A77E8010}"/>
                  </a:ext>
                </a:extLst>
              </p:cNvPr>
              <p:cNvSpPr/>
              <p:nvPr/>
            </p:nvSpPr>
            <p:spPr>
              <a:xfrm>
                <a:off x="1495168" y="4976725"/>
                <a:ext cx="1594021" cy="119066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r>
                  <a:rPr lang="en-US" dirty="0"/>
                  <a:t>Core 1</a:t>
                </a:r>
              </a:p>
            </p:txBody>
          </p:sp>
          <p:sp>
            <p:nvSpPr>
              <p:cNvPr id="15" name="Lightning Bolt 14">
                <a:extLst>
                  <a:ext uri="{FF2B5EF4-FFF2-40B4-BE49-F238E27FC236}">
                    <a16:creationId xmlns:a16="http://schemas.microsoft.com/office/drawing/2014/main" id="{40FD9B8D-7308-6B35-247D-DE49F0423406}"/>
                  </a:ext>
                </a:extLst>
              </p:cNvPr>
              <p:cNvSpPr/>
              <p:nvPr/>
            </p:nvSpPr>
            <p:spPr>
              <a:xfrm>
                <a:off x="1680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ightning Bolt 15">
                <a:extLst>
                  <a:ext uri="{FF2B5EF4-FFF2-40B4-BE49-F238E27FC236}">
                    <a16:creationId xmlns:a16="http://schemas.microsoft.com/office/drawing/2014/main" id="{8A033D1B-27B5-9622-5FCF-46367DED941E}"/>
                  </a:ext>
                </a:extLst>
              </p:cNvPr>
              <p:cNvSpPr/>
              <p:nvPr/>
            </p:nvSpPr>
            <p:spPr>
              <a:xfrm>
                <a:off x="2049162"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id="{5DA6E2FF-FCC3-8BA6-9150-F407874A4AC8}"/>
                  </a:ext>
                </a:extLst>
              </p:cNvPr>
              <p:cNvSpPr/>
              <p:nvPr/>
            </p:nvSpPr>
            <p:spPr>
              <a:xfrm>
                <a:off x="2442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id="{F5416941-9C99-5507-1588-C0AB3442BBE2}"/>
                  </a:ext>
                </a:extLst>
              </p:cNvPr>
              <p:cNvSpPr/>
              <p:nvPr/>
            </p:nvSpPr>
            <p:spPr>
              <a:xfrm>
                <a:off x="278747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46720913-6544-D938-E268-B4DF3D1C02CA}"/>
                </a:ext>
              </a:extLst>
            </p:cNvPr>
            <p:cNvGrpSpPr/>
            <p:nvPr/>
          </p:nvGrpSpPr>
          <p:grpSpPr>
            <a:xfrm>
              <a:off x="6174260" y="4976727"/>
              <a:ext cx="1594021" cy="1331999"/>
              <a:chOff x="1495168" y="4976725"/>
              <a:chExt cx="1594021" cy="1190668"/>
            </a:xfrm>
          </p:grpSpPr>
          <p:sp>
            <p:nvSpPr>
              <p:cNvPr id="20" name="Rounded Rectangle 19">
                <a:extLst>
                  <a:ext uri="{FF2B5EF4-FFF2-40B4-BE49-F238E27FC236}">
                    <a16:creationId xmlns:a16="http://schemas.microsoft.com/office/drawing/2014/main" id="{52E9A391-4A15-F3BF-353A-A704439F1E0D}"/>
                  </a:ext>
                </a:extLst>
              </p:cNvPr>
              <p:cNvSpPr/>
              <p:nvPr/>
            </p:nvSpPr>
            <p:spPr>
              <a:xfrm>
                <a:off x="1495168" y="4976725"/>
                <a:ext cx="1594021" cy="119066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r>
                  <a:rPr lang="en-US" dirty="0"/>
                  <a:t>Core 2</a:t>
                </a:r>
              </a:p>
            </p:txBody>
          </p:sp>
          <p:sp>
            <p:nvSpPr>
              <p:cNvPr id="21" name="Lightning Bolt 20">
                <a:extLst>
                  <a:ext uri="{FF2B5EF4-FFF2-40B4-BE49-F238E27FC236}">
                    <a16:creationId xmlns:a16="http://schemas.microsoft.com/office/drawing/2014/main" id="{2B434F65-E62C-F5FA-0A37-815A92AF4CD3}"/>
                  </a:ext>
                </a:extLst>
              </p:cNvPr>
              <p:cNvSpPr/>
              <p:nvPr/>
            </p:nvSpPr>
            <p:spPr>
              <a:xfrm>
                <a:off x="1680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Lightning Bolt 21">
                <a:extLst>
                  <a:ext uri="{FF2B5EF4-FFF2-40B4-BE49-F238E27FC236}">
                    <a16:creationId xmlns:a16="http://schemas.microsoft.com/office/drawing/2014/main" id="{6799D22D-3548-DAE3-7C9C-2501E817F0B6}"/>
                  </a:ext>
                </a:extLst>
              </p:cNvPr>
              <p:cNvSpPr/>
              <p:nvPr/>
            </p:nvSpPr>
            <p:spPr>
              <a:xfrm>
                <a:off x="2049162"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Lightning Bolt 22">
                <a:extLst>
                  <a:ext uri="{FF2B5EF4-FFF2-40B4-BE49-F238E27FC236}">
                    <a16:creationId xmlns:a16="http://schemas.microsoft.com/office/drawing/2014/main" id="{1F7559E8-E0A8-95F1-4271-CC6DA75C1E30}"/>
                  </a:ext>
                </a:extLst>
              </p:cNvPr>
              <p:cNvSpPr/>
              <p:nvPr/>
            </p:nvSpPr>
            <p:spPr>
              <a:xfrm>
                <a:off x="2442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Lightning Bolt 23">
                <a:extLst>
                  <a:ext uri="{FF2B5EF4-FFF2-40B4-BE49-F238E27FC236}">
                    <a16:creationId xmlns:a16="http://schemas.microsoft.com/office/drawing/2014/main" id="{0613D54E-C7E9-96AB-DBAB-BEDA650E25FC}"/>
                  </a:ext>
                </a:extLst>
              </p:cNvPr>
              <p:cNvSpPr/>
              <p:nvPr/>
            </p:nvSpPr>
            <p:spPr>
              <a:xfrm>
                <a:off x="278747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6DA7681A-88AA-DA43-FDEB-E1088F473377}"/>
                </a:ext>
              </a:extLst>
            </p:cNvPr>
            <p:cNvGrpSpPr/>
            <p:nvPr/>
          </p:nvGrpSpPr>
          <p:grpSpPr>
            <a:xfrm>
              <a:off x="8513806" y="4976727"/>
              <a:ext cx="1594021" cy="1331999"/>
              <a:chOff x="1495168" y="4976725"/>
              <a:chExt cx="1594021" cy="1190668"/>
            </a:xfrm>
          </p:grpSpPr>
          <p:sp>
            <p:nvSpPr>
              <p:cNvPr id="26" name="Rounded Rectangle 25">
                <a:extLst>
                  <a:ext uri="{FF2B5EF4-FFF2-40B4-BE49-F238E27FC236}">
                    <a16:creationId xmlns:a16="http://schemas.microsoft.com/office/drawing/2014/main" id="{AF8C0618-61C5-7EB3-2C81-6F1275650A9E}"/>
                  </a:ext>
                </a:extLst>
              </p:cNvPr>
              <p:cNvSpPr/>
              <p:nvPr/>
            </p:nvSpPr>
            <p:spPr>
              <a:xfrm>
                <a:off x="1495168" y="4976725"/>
                <a:ext cx="1594021" cy="119066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a:p>
                <a:pPr algn="ctr"/>
                <a:endParaRPr lang="en-US" dirty="0"/>
              </a:p>
              <a:p>
                <a:pPr algn="ctr"/>
                <a:endParaRPr lang="en-US" dirty="0"/>
              </a:p>
              <a:p>
                <a:pPr algn="ctr"/>
                <a:endParaRPr lang="en-US" dirty="0"/>
              </a:p>
              <a:p>
                <a:pPr algn="ctr"/>
                <a:r>
                  <a:rPr lang="en-US" dirty="0"/>
                  <a:t>Core 3</a:t>
                </a:r>
              </a:p>
            </p:txBody>
          </p:sp>
          <p:sp>
            <p:nvSpPr>
              <p:cNvPr id="27" name="Lightning Bolt 26">
                <a:extLst>
                  <a:ext uri="{FF2B5EF4-FFF2-40B4-BE49-F238E27FC236}">
                    <a16:creationId xmlns:a16="http://schemas.microsoft.com/office/drawing/2014/main" id="{30D804B8-6239-6A65-DC90-4D0FC332043E}"/>
                  </a:ext>
                </a:extLst>
              </p:cNvPr>
              <p:cNvSpPr/>
              <p:nvPr/>
            </p:nvSpPr>
            <p:spPr>
              <a:xfrm>
                <a:off x="1680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Lightning Bolt 27">
                <a:extLst>
                  <a:ext uri="{FF2B5EF4-FFF2-40B4-BE49-F238E27FC236}">
                    <a16:creationId xmlns:a16="http://schemas.microsoft.com/office/drawing/2014/main" id="{B9DA1922-4D2B-32B1-608F-CB88441C0F42}"/>
                  </a:ext>
                </a:extLst>
              </p:cNvPr>
              <p:cNvSpPr/>
              <p:nvPr/>
            </p:nvSpPr>
            <p:spPr>
              <a:xfrm>
                <a:off x="2049162"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Lightning Bolt 28">
                <a:extLst>
                  <a:ext uri="{FF2B5EF4-FFF2-40B4-BE49-F238E27FC236}">
                    <a16:creationId xmlns:a16="http://schemas.microsoft.com/office/drawing/2014/main" id="{4D54F6D0-C9DD-06A1-4BD4-14052EBBF445}"/>
                  </a:ext>
                </a:extLst>
              </p:cNvPr>
              <p:cNvSpPr/>
              <p:nvPr/>
            </p:nvSpPr>
            <p:spPr>
              <a:xfrm>
                <a:off x="244251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Lightning Bolt 29">
                <a:extLst>
                  <a:ext uri="{FF2B5EF4-FFF2-40B4-BE49-F238E27FC236}">
                    <a16:creationId xmlns:a16="http://schemas.microsoft.com/office/drawing/2014/main" id="{251751FA-19C5-40A5-1B8A-B9B40D2575AB}"/>
                  </a:ext>
                </a:extLst>
              </p:cNvPr>
              <p:cNvSpPr/>
              <p:nvPr/>
            </p:nvSpPr>
            <p:spPr>
              <a:xfrm>
                <a:off x="2787479" y="5177481"/>
                <a:ext cx="243016" cy="70433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6" name="TextBox 35">
            <a:extLst>
              <a:ext uri="{FF2B5EF4-FFF2-40B4-BE49-F238E27FC236}">
                <a16:creationId xmlns:a16="http://schemas.microsoft.com/office/drawing/2014/main" id="{B1579059-E58D-DF7F-9E87-E6008AC88692}"/>
              </a:ext>
            </a:extLst>
          </p:cNvPr>
          <p:cNvSpPr txBox="1"/>
          <p:nvPr/>
        </p:nvSpPr>
        <p:spPr>
          <a:xfrm>
            <a:off x="10891452" y="5319472"/>
            <a:ext cx="1136850" cy="646331"/>
          </a:xfrm>
          <a:prstGeom prst="rect">
            <a:avLst/>
          </a:prstGeom>
          <a:noFill/>
        </p:spPr>
        <p:txBody>
          <a:bodyPr wrap="none" rtlCol="0">
            <a:spAutoFit/>
          </a:bodyPr>
          <a:lstStyle/>
          <a:p>
            <a:r>
              <a:rPr lang="en-US" dirty="0"/>
              <a:t>Hardware</a:t>
            </a:r>
          </a:p>
          <a:p>
            <a:r>
              <a:rPr lang="en-US" dirty="0"/>
              <a:t>threads</a:t>
            </a:r>
          </a:p>
        </p:txBody>
      </p:sp>
      <p:grpSp>
        <p:nvGrpSpPr>
          <p:cNvPr id="39" name="Group 38">
            <a:extLst>
              <a:ext uri="{FF2B5EF4-FFF2-40B4-BE49-F238E27FC236}">
                <a16:creationId xmlns:a16="http://schemas.microsoft.com/office/drawing/2014/main" id="{922D33FA-DAC3-ECB3-2057-2E76088F2B46}"/>
              </a:ext>
            </a:extLst>
          </p:cNvPr>
          <p:cNvGrpSpPr/>
          <p:nvPr/>
        </p:nvGrpSpPr>
        <p:grpSpPr>
          <a:xfrm>
            <a:off x="2328465" y="2237164"/>
            <a:ext cx="3343516" cy="1248032"/>
            <a:chOff x="4979773" y="2338475"/>
            <a:chExt cx="3343516" cy="1248032"/>
          </a:xfrm>
        </p:grpSpPr>
        <p:sp>
          <p:nvSpPr>
            <p:cNvPr id="32" name="Rectangle 31">
              <a:extLst>
                <a:ext uri="{FF2B5EF4-FFF2-40B4-BE49-F238E27FC236}">
                  <a16:creationId xmlns:a16="http://schemas.microsoft.com/office/drawing/2014/main" id="{1A3CE70A-5FB8-CF84-1294-2609A23E82A3}"/>
                </a:ext>
              </a:extLst>
            </p:cNvPr>
            <p:cNvSpPr/>
            <p:nvPr/>
          </p:nvSpPr>
          <p:spPr>
            <a:xfrm>
              <a:off x="4979773" y="2338475"/>
              <a:ext cx="2232454" cy="1248032"/>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Operating System 0</a:t>
              </a:r>
            </a:p>
          </p:txBody>
        </p:sp>
        <p:sp>
          <p:nvSpPr>
            <p:cNvPr id="33" name="Lightning Bolt 32">
              <a:extLst>
                <a:ext uri="{FF2B5EF4-FFF2-40B4-BE49-F238E27FC236}">
                  <a16:creationId xmlns:a16="http://schemas.microsoft.com/office/drawing/2014/main" id="{323F419D-3BF9-05F3-8571-62ECB2B5D9C2}"/>
                </a:ext>
              </a:extLst>
            </p:cNvPr>
            <p:cNvSpPr/>
            <p:nvPr/>
          </p:nvSpPr>
          <p:spPr>
            <a:xfrm>
              <a:off x="5181600" y="2471351"/>
              <a:ext cx="466468"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Lightning Bolt 33">
              <a:extLst>
                <a:ext uri="{FF2B5EF4-FFF2-40B4-BE49-F238E27FC236}">
                  <a16:creationId xmlns:a16="http://schemas.microsoft.com/office/drawing/2014/main" id="{34E43A1C-8D34-A9EF-6FA2-1E8F3E84A2B4}"/>
                </a:ext>
              </a:extLst>
            </p:cNvPr>
            <p:cNvSpPr/>
            <p:nvPr/>
          </p:nvSpPr>
          <p:spPr>
            <a:xfrm>
              <a:off x="5597611" y="2437329"/>
              <a:ext cx="466468" cy="7619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Lightning Bolt 34">
              <a:extLst>
                <a:ext uri="{FF2B5EF4-FFF2-40B4-BE49-F238E27FC236}">
                  <a16:creationId xmlns:a16="http://schemas.microsoft.com/office/drawing/2014/main" id="{9408A910-E9C0-7276-75C5-CC9A18FC574F}"/>
                </a:ext>
              </a:extLst>
            </p:cNvPr>
            <p:cNvSpPr/>
            <p:nvPr/>
          </p:nvSpPr>
          <p:spPr>
            <a:xfrm>
              <a:off x="5985819" y="2454916"/>
              <a:ext cx="466468"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4370288-1DC6-A3BC-3981-F0F8E989B54D}"/>
                </a:ext>
              </a:extLst>
            </p:cNvPr>
            <p:cNvSpPr txBox="1"/>
            <p:nvPr/>
          </p:nvSpPr>
          <p:spPr>
            <a:xfrm>
              <a:off x="7399638" y="2641349"/>
              <a:ext cx="923651" cy="646331"/>
            </a:xfrm>
            <a:prstGeom prst="rect">
              <a:avLst/>
            </a:prstGeom>
            <a:noFill/>
          </p:spPr>
          <p:txBody>
            <a:bodyPr wrap="none" rtlCol="0">
              <a:spAutoFit/>
            </a:bodyPr>
            <a:lstStyle/>
            <a:p>
              <a:r>
                <a:rPr lang="en-US" dirty="0"/>
                <a:t>Kernel </a:t>
              </a:r>
            </a:p>
            <a:p>
              <a:r>
                <a:rPr lang="en-US" dirty="0"/>
                <a:t>threads</a:t>
              </a:r>
            </a:p>
          </p:txBody>
        </p:sp>
      </p:grpSp>
      <p:grpSp>
        <p:nvGrpSpPr>
          <p:cNvPr id="40" name="Group 39">
            <a:extLst>
              <a:ext uri="{FF2B5EF4-FFF2-40B4-BE49-F238E27FC236}">
                <a16:creationId xmlns:a16="http://schemas.microsoft.com/office/drawing/2014/main" id="{29C5967A-3C03-5C3F-2C33-0F52F8D5BF74}"/>
              </a:ext>
            </a:extLst>
          </p:cNvPr>
          <p:cNvGrpSpPr/>
          <p:nvPr/>
        </p:nvGrpSpPr>
        <p:grpSpPr>
          <a:xfrm>
            <a:off x="6374077" y="2236473"/>
            <a:ext cx="3343516" cy="1248032"/>
            <a:chOff x="4979773" y="2338475"/>
            <a:chExt cx="3343516" cy="1248032"/>
          </a:xfrm>
        </p:grpSpPr>
        <p:sp>
          <p:nvSpPr>
            <p:cNvPr id="41" name="Rectangle 40">
              <a:extLst>
                <a:ext uri="{FF2B5EF4-FFF2-40B4-BE49-F238E27FC236}">
                  <a16:creationId xmlns:a16="http://schemas.microsoft.com/office/drawing/2014/main" id="{7801FBFD-79C3-F444-4468-7DFDE73095E6}"/>
                </a:ext>
              </a:extLst>
            </p:cNvPr>
            <p:cNvSpPr/>
            <p:nvPr/>
          </p:nvSpPr>
          <p:spPr>
            <a:xfrm>
              <a:off x="4979773" y="2338475"/>
              <a:ext cx="2232454" cy="1248032"/>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Operating System 1</a:t>
              </a:r>
            </a:p>
          </p:txBody>
        </p:sp>
        <p:sp>
          <p:nvSpPr>
            <p:cNvPr id="42" name="Lightning Bolt 41">
              <a:extLst>
                <a:ext uri="{FF2B5EF4-FFF2-40B4-BE49-F238E27FC236}">
                  <a16:creationId xmlns:a16="http://schemas.microsoft.com/office/drawing/2014/main" id="{0EF72830-6583-2D5B-132C-83FD07047E6F}"/>
                </a:ext>
              </a:extLst>
            </p:cNvPr>
            <p:cNvSpPr/>
            <p:nvPr/>
          </p:nvSpPr>
          <p:spPr>
            <a:xfrm>
              <a:off x="5181600" y="2471351"/>
              <a:ext cx="466468"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ightning Bolt 42">
              <a:extLst>
                <a:ext uri="{FF2B5EF4-FFF2-40B4-BE49-F238E27FC236}">
                  <a16:creationId xmlns:a16="http://schemas.microsoft.com/office/drawing/2014/main" id="{60316ECC-0900-4C19-29F0-128893796000}"/>
                </a:ext>
              </a:extLst>
            </p:cNvPr>
            <p:cNvSpPr/>
            <p:nvPr/>
          </p:nvSpPr>
          <p:spPr>
            <a:xfrm>
              <a:off x="5597611" y="2437329"/>
              <a:ext cx="466468" cy="7619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ightning Bolt 43">
              <a:extLst>
                <a:ext uri="{FF2B5EF4-FFF2-40B4-BE49-F238E27FC236}">
                  <a16:creationId xmlns:a16="http://schemas.microsoft.com/office/drawing/2014/main" id="{D0A0FA9B-7C57-7F64-D918-5184E55CAD76}"/>
                </a:ext>
              </a:extLst>
            </p:cNvPr>
            <p:cNvSpPr/>
            <p:nvPr/>
          </p:nvSpPr>
          <p:spPr>
            <a:xfrm>
              <a:off x="5985819" y="2454916"/>
              <a:ext cx="466468"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B8E274C5-8A4D-A0F1-260E-0FA59C8F33DD}"/>
                </a:ext>
              </a:extLst>
            </p:cNvPr>
            <p:cNvSpPr txBox="1"/>
            <p:nvPr/>
          </p:nvSpPr>
          <p:spPr>
            <a:xfrm>
              <a:off x="7399638" y="2641349"/>
              <a:ext cx="923651" cy="646331"/>
            </a:xfrm>
            <a:prstGeom prst="rect">
              <a:avLst/>
            </a:prstGeom>
            <a:noFill/>
          </p:spPr>
          <p:txBody>
            <a:bodyPr wrap="none" rtlCol="0">
              <a:spAutoFit/>
            </a:bodyPr>
            <a:lstStyle/>
            <a:p>
              <a:r>
                <a:rPr lang="en-US" dirty="0"/>
                <a:t>Kernel </a:t>
              </a:r>
            </a:p>
            <a:p>
              <a:r>
                <a:rPr lang="en-US" dirty="0"/>
                <a:t>threads</a:t>
              </a:r>
            </a:p>
          </p:txBody>
        </p:sp>
      </p:grpSp>
      <p:grpSp>
        <p:nvGrpSpPr>
          <p:cNvPr id="54" name="Group 53">
            <a:extLst>
              <a:ext uri="{FF2B5EF4-FFF2-40B4-BE49-F238E27FC236}">
                <a16:creationId xmlns:a16="http://schemas.microsoft.com/office/drawing/2014/main" id="{B5983E86-AEB7-3BD1-45C2-BCC37D5B7DD8}"/>
              </a:ext>
            </a:extLst>
          </p:cNvPr>
          <p:cNvGrpSpPr/>
          <p:nvPr/>
        </p:nvGrpSpPr>
        <p:grpSpPr>
          <a:xfrm>
            <a:off x="7061316" y="1171282"/>
            <a:ext cx="1866900" cy="1047194"/>
            <a:chOff x="9441101" y="1629951"/>
            <a:chExt cx="1866900" cy="1047194"/>
          </a:xfrm>
        </p:grpSpPr>
        <p:sp>
          <p:nvSpPr>
            <p:cNvPr id="38" name="Rectangle 37">
              <a:extLst>
                <a:ext uri="{FF2B5EF4-FFF2-40B4-BE49-F238E27FC236}">
                  <a16:creationId xmlns:a16="http://schemas.microsoft.com/office/drawing/2014/main" id="{C49D351B-3635-2C34-3E12-95213537E66F}"/>
                </a:ext>
              </a:extLst>
            </p:cNvPr>
            <p:cNvSpPr/>
            <p:nvPr/>
          </p:nvSpPr>
          <p:spPr>
            <a:xfrm>
              <a:off x="9441101" y="1629951"/>
              <a:ext cx="1866900" cy="104719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a:p>
              <a:pPr algn="ctr"/>
              <a:endParaRPr lang="en-US" dirty="0"/>
            </a:p>
            <a:p>
              <a:pPr algn="ctr"/>
              <a:endParaRPr lang="en-US" dirty="0"/>
            </a:p>
            <a:p>
              <a:pPr algn="ctr"/>
              <a:r>
                <a:rPr lang="en-US" dirty="0"/>
                <a:t>User Program</a:t>
              </a:r>
            </a:p>
          </p:txBody>
        </p:sp>
        <p:sp>
          <p:nvSpPr>
            <p:cNvPr id="46" name="Lightning Bolt 45">
              <a:extLst>
                <a:ext uri="{FF2B5EF4-FFF2-40B4-BE49-F238E27FC236}">
                  <a16:creationId xmlns:a16="http://schemas.microsoft.com/office/drawing/2014/main" id="{6D59AFFB-FB1A-7D59-FA13-469752314CF6}"/>
                </a:ext>
              </a:extLst>
            </p:cNvPr>
            <p:cNvSpPr/>
            <p:nvPr/>
          </p:nvSpPr>
          <p:spPr>
            <a:xfrm>
              <a:off x="9552869" y="1752599"/>
              <a:ext cx="308371"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Lightning Bolt 46">
              <a:extLst>
                <a:ext uri="{FF2B5EF4-FFF2-40B4-BE49-F238E27FC236}">
                  <a16:creationId xmlns:a16="http://schemas.microsoft.com/office/drawing/2014/main" id="{EDB91BE2-7B5A-251B-A953-1D2FAB9C2CD9}"/>
                </a:ext>
              </a:extLst>
            </p:cNvPr>
            <p:cNvSpPr/>
            <p:nvPr/>
          </p:nvSpPr>
          <p:spPr>
            <a:xfrm>
              <a:off x="9756633" y="1695228"/>
              <a:ext cx="308371"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Lightning Bolt 47">
              <a:extLst>
                <a:ext uri="{FF2B5EF4-FFF2-40B4-BE49-F238E27FC236}">
                  <a16:creationId xmlns:a16="http://schemas.microsoft.com/office/drawing/2014/main" id="{99D9768A-1B04-EAE0-1B1D-BE421DF596D5}"/>
                </a:ext>
              </a:extLst>
            </p:cNvPr>
            <p:cNvSpPr/>
            <p:nvPr/>
          </p:nvSpPr>
          <p:spPr>
            <a:xfrm>
              <a:off x="10022586" y="1695228"/>
              <a:ext cx="308371" cy="60954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TextBox 48">
            <a:extLst>
              <a:ext uri="{FF2B5EF4-FFF2-40B4-BE49-F238E27FC236}">
                <a16:creationId xmlns:a16="http://schemas.microsoft.com/office/drawing/2014/main" id="{009B57DB-FEDD-CAF2-C423-A0AC24C68BEB}"/>
              </a:ext>
            </a:extLst>
          </p:cNvPr>
          <p:cNvSpPr txBox="1"/>
          <p:nvPr/>
        </p:nvSpPr>
        <p:spPr>
          <a:xfrm>
            <a:off x="8884001" y="852083"/>
            <a:ext cx="923651" cy="646331"/>
          </a:xfrm>
          <a:prstGeom prst="rect">
            <a:avLst/>
          </a:prstGeom>
          <a:noFill/>
        </p:spPr>
        <p:txBody>
          <a:bodyPr wrap="none" rtlCol="0">
            <a:spAutoFit/>
          </a:bodyPr>
          <a:lstStyle/>
          <a:p>
            <a:r>
              <a:rPr lang="en-US" dirty="0"/>
              <a:t>User</a:t>
            </a:r>
          </a:p>
          <a:p>
            <a:r>
              <a:rPr lang="en-US" dirty="0"/>
              <a:t>threads</a:t>
            </a:r>
          </a:p>
        </p:txBody>
      </p:sp>
      <p:sp>
        <p:nvSpPr>
          <p:cNvPr id="55" name="Rounded Rectangle 54">
            <a:extLst>
              <a:ext uri="{FF2B5EF4-FFF2-40B4-BE49-F238E27FC236}">
                <a16:creationId xmlns:a16="http://schemas.microsoft.com/office/drawing/2014/main" id="{446BE392-CD65-C41E-E87F-3CD116E9037A}"/>
              </a:ext>
            </a:extLst>
          </p:cNvPr>
          <p:cNvSpPr/>
          <p:nvPr/>
        </p:nvSpPr>
        <p:spPr>
          <a:xfrm>
            <a:off x="2842054" y="3624593"/>
            <a:ext cx="5797893" cy="684084"/>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Hypervisor</a:t>
            </a:r>
          </a:p>
        </p:txBody>
      </p:sp>
      <p:sp>
        <p:nvSpPr>
          <p:cNvPr id="56" name="Lightning Bolt 55">
            <a:extLst>
              <a:ext uri="{FF2B5EF4-FFF2-40B4-BE49-F238E27FC236}">
                <a16:creationId xmlns:a16="http://schemas.microsoft.com/office/drawing/2014/main" id="{444A54F5-55EE-E632-649F-C3055FCEC4B5}"/>
              </a:ext>
            </a:extLst>
          </p:cNvPr>
          <p:cNvSpPr/>
          <p:nvPr/>
        </p:nvSpPr>
        <p:spPr>
          <a:xfrm rot="6187257" flipV="1">
            <a:off x="3953132" y="3630738"/>
            <a:ext cx="466468" cy="69617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Lightning Bolt 56">
            <a:extLst>
              <a:ext uri="{FF2B5EF4-FFF2-40B4-BE49-F238E27FC236}">
                <a16:creationId xmlns:a16="http://schemas.microsoft.com/office/drawing/2014/main" id="{BC10FDA2-379B-9D19-BD19-B75CD2AF8613}"/>
              </a:ext>
            </a:extLst>
          </p:cNvPr>
          <p:cNvSpPr/>
          <p:nvPr/>
        </p:nvSpPr>
        <p:spPr>
          <a:xfrm rot="6187257" flipV="1">
            <a:off x="4404154" y="3620441"/>
            <a:ext cx="466468" cy="69617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ightning Bolt 57">
            <a:extLst>
              <a:ext uri="{FF2B5EF4-FFF2-40B4-BE49-F238E27FC236}">
                <a16:creationId xmlns:a16="http://schemas.microsoft.com/office/drawing/2014/main" id="{1A291832-3B2A-4980-8B9F-39A36874C092}"/>
              </a:ext>
            </a:extLst>
          </p:cNvPr>
          <p:cNvSpPr/>
          <p:nvPr/>
        </p:nvSpPr>
        <p:spPr>
          <a:xfrm rot="6187257" flipV="1">
            <a:off x="3394752" y="3678807"/>
            <a:ext cx="466468" cy="696175"/>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C4D4F928-F9B2-F08F-98EF-871AF5D682F4}"/>
              </a:ext>
            </a:extLst>
          </p:cNvPr>
          <p:cNvSpPr txBox="1"/>
          <p:nvPr/>
        </p:nvSpPr>
        <p:spPr>
          <a:xfrm>
            <a:off x="8884001" y="3602278"/>
            <a:ext cx="1229824" cy="646331"/>
          </a:xfrm>
          <a:prstGeom prst="rect">
            <a:avLst/>
          </a:prstGeom>
          <a:noFill/>
        </p:spPr>
        <p:txBody>
          <a:bodyPr wrap="none" rtlCol="0">
            <a:spAutoFit/>
          </a:bodyPr>
          <a:lstStyle/>
          <a:p>
            <a:r>
              <a:rPr lang="en-US" dirty="0"/>
              <a:t>Hypervisor</a:t>
            </a:r>
          </a:p>
          <a:p>
            <a:r>
              <a:rPr lang="en-US" dirty="0"/>
              <a:t>threads</a:t>
            </a:r>
          </a:p>
        </p:txBody>
      </p:sp>
    </p:spTree>
    <p:extLst>
      <p:ext uri="{BB962C8B-B14F-4D97-AF65-F5344CB8AC3E}">
        <p14:creationId xmlns:p14="http://schemas.microsoft.com/office/powerpoint/2010/main" val="3996169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DC2BE-D196-85E6-CF24-DA996204B20B}"/>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C06EE327-529E-5A16-054A-53C013F086BB}"/>
              </a:ext>
            </a:extLst>
          </p:cNvPr>
          <p:cNvSpPr>
            <a:spLocks noGrp="1"/>
          </p:cNvSpPr>
          <p:nvPr>
            <p:ph idx="1"/>
          </p:nvPr>
        </p:nvSpPr>
        <p:spPr/>
        <p:txBody>
          <a:bodyPr/>
          <a:lstStyle/>
          <a:p>
            <a:pPr marL="0" indent="0">
              <a:buNone/>
            </a:pPr>
            <a:r>
              <a:rPr lang="en-US" dirty="0"/>
              <a:t>Design a Website with the following parameters:</a:t>
            </a:r>
          </a:p>
          <a:p>
            <a:pPr marL="0" indent="0">
              <a:buNone/>
            </a:pPr>
            <a:r>
              <a:rPr lang="en-US" dirty="0"/>
              <a:t>- It takes 5ms to complete one request on a processor</a:t>
            </a:r>
          </a:p>
          <a:p>
            <a:pPr marL="0" indent="0">
              <a:buNone/>
            </a:pPr>
            <a:r>
              <a:rPr lang="en-US" dirty="0"/>
              <a:t>- Need to satisfy 1000 requests/sec</a:t>
            </a:r>
          </a:p>
          <a:p>
            <a:pPr marL="0" indent="0">
              <a:buNone/>
            </a:pPr>
            <a:endParaRPr lang="en-US" dirty="0"/>
          </a:p>
        </p:txBody>
      </p:sp>
    </p:spTree>
    <p:extLst>
      <p:ext uri="{BB962C8B-B14F-4D97-AF65-F5344CB8AC3E}">
        <p14:creationId xmlns:p14="http://schemas.microsoft.com/office/powerpoint/2010/main" val="2016359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FE82-FB98-42CA-9496-509D5E8DF8C0}"/>
              </a:ext>
            </a:extLst>
          </p:cNvPr>
          <p:cNvSpPr>
            <a:spLocks noGrp="1"/>
          </p:cNvSpPr>
          <p:nvPr>
            <p:ph type="title"/>
          </p:nvPr>
        </p:nvSpPr>
        <p:spPr/>
        <p:txBody>
          <a:bodyPr/>
          <a:lstStyle/>
          <a:p>
            <a:r>
              <a:rPr lang="en-US" dirty="0"/>
              <a:t>Spreadsheet Model</a:t>
            </a:r>
          </a:p>
        </p:txBody>
      </p:sp>
      <p:graphicFrame>
        <p:nvGraphicFramePr>
          <p:cNvPr id="4" name="Table 4">
            <a:extLst>
              <a:ext uri="{FF2B5EF4-FFF2-40B4-BE49-F238E27FC236}">
                <a16:creationId xmlns:a16="http://schemas.microsoft.com/office/drawing/2014/main" id="{9EE3911C-4996-B79B-FFCE-D3B318DE4F9F}"/>
              </a:ext>
            </a:extLst>
          </p:cNvPr>
          <p:cNvGraphicFramePr>
            <a:graphicFrameLocks noGrp="1"/>
          </p:cNvGraphicFramePr>
          <p:nvPr>
            <p:ph idx="1"/>
            <p:extLst>
              <p:ext uri="{D42A27DB-BD31-4B8C-83A1-F6EECF244321}">
                <p14:modId xmlns:p14="http://schemas.microsoft.com/office/powerpoint/2010/main" val="403211206"/>
              </p:ext>
            </p:extLst>
          </p:nvPr>
        </p:nvGraphicFramePr>
        <p:xfrm>
          <a:off x="550863" y="2112963"/>
          <a:ext cx="6654165" cy="741680"/>
        </p:xfrm>
        <a:graphic>
          <a:graphicData uri="http://schemas.openxmlformats.org/drawingml/2006/table">
            <a:tbl>
              <a:tblPr firstRow="1" bandRow="1">
                <a:tableStyleId>{5C22544A-7EE6-4342-B048-85BDC9FD1C3A}</a:tableStyleId>
              </a:tblPr>
              <a:tblGrid>
                <a:gridCol w="2218055">
                  <a:extLst>
                    <a:ext uri="{9D8B030D-6E8A-4147-A177-3AD203B41FA5}">
                      <a16:colId xmlns:a16="http://schemas.microsoft.com/office/drawing/2014/main" val="903688974"/>
                    </a:ext>
                  </a:extLst>
                </a:gridCol>
                <a:gridCol w="2623964">
                  <a:extLst>
                    <a:ext uri="{9D8B030D-6E8A-4147-A177-3AD203B41FA5}">
                      <a16:colId xmlns:a16="http://schemas.microsoft.com/office/drawing/2014/main" val="619981881"/>
                    </a:ext>
                  </a:extLst>
                </a:gridCol>
                <a:gridCol w="1812146">
                  <a:extLst>
                    <a:ext uri="{9D8B030D-6E8A-4147-A177-3AD203B41FA5}">
                      <a16:colId xmlns:a16="http://schemas.microsoft.com/office/drawing/2014/main" val="1998849322"/>
                    </a:ext>
                  </a:extLst>
                </a:gridCol>
              </a:tblGrid>
              <a:tr h="370840">
                <a:tc>
                  <a:txBody>
                    <a:bodyPr/>
                    <a:lstStyle/>
                    <a:p>
                      <a:r>
                        <a:rPr lang="en-US" dirty="0"/>
                        <a:t>One Request</a:t>
                      </a:r>
                    </a:p>
                  </a:txBody>
                  <a:tcPr/>
                </a:tc>
                <a:tc>
                  <a:txBody>
                    <a:bodyPr/>
                    <a:lstStyle/>
                    <a:p>
                      <a:r>
                        <a:rPr lang="en-US" dirty="0"/>
                        <a:t>Requests/sec/Processor</a:t>
                      </a:r>
                    </a:p>
                  </a:txBody>
                  <a:tcPr/>
                </a:tc>
                <a:tc>
                  <a:txBody>
                    <a:bodyPr/>
                    <a:lstStyle/>
                    <a:p>
                      <a:r>
                        <a:rPr lang="en-US" dirty="0"/>
                        <a:t># of Processors</a:t>
                      </a:r>
                    </a:p>
                  </a:txBody>
                  <a:tcPr/>
                </a:tc>
                <a:extLst>
                  <a:ext uri="{0D108BD9-81ED-4DB2-BD59-A6C34878D82A}">
                    <a16:rowId xmlns:a16="http://schemas.microsoft.com/office/drawing/2014/main" val="1483353412"/>
                  </a:ext>
                </a:extLst>
              </a:tr>
              <a:tr h="370840">
                <a:tc>
                  <a:txBody>
                    <a:bodyPr/>
                    <a:lstStyle/>
                    <a:p>
                      <a:r>
                        <a:rPr lang="en-US" dirty="0"/>
                        <a:t>0.005</a:t>
                      </a:r>
                    </a:p>
                  </a:txBody>
                  <a:tcPr/>
                </a:tc>
                <a:tc>
                  <a:txBody>
                    <a:bodyPr/>
                    <a:lstStyle/>
                    <a:p>
                      <a:r>
                        <a:rPr lang="en-US" dirty="0"/>
                        <a:t>1÷0.005=200</a:t>
                      </a:r>
                    </a:p>
                  </a:txBody>
                  <a:tcPr/>
                </a:tc>
                <a:tc>
                  <a:txBody>
                    <a:bodyPr/>
                    <a:lstStyle/>
                    <a:p>
                      <a:r>
                        <a:rPr lang="en-US" dirty="0"/>
                        <a:t>1000÷200=5</a:t>
                      </a:r>
                    </a:p>
                  </a:txBody>
                  <a:tcPr/>
                </a:tc>
                <a:extLst>
                  <a:ext uri="{0D108BD9-81ED-4DB2-BD59-A6C34878D82A}">
                    <a16:rowId xmlns:a16="http://schemas.microsoft.com/office/drawing/2014/main" val="1801034857"/>
                  </a:ext>
                </a:extLst>
              </a:tr>
            </a:tbl>
          </a:graphicData>
        </a:graphic>
      </p:graphicFrame>
      <p:sp>
        <p:nvSpPr>
          <p:cNvPr id="6" name="TextBox 5">
            <a:extLst>
              <a:ext uri="{FF2B5EF4-FFF2-40B4-BE49-F238E27FC236}">
                <a16:creationId xmlns:a16="http://schemas.microsoft.com/office/drawing/2014/main" id="{0140C829-D518-B6A9-31B8-BE9A18E5866B}"/>
              </a:ext>
            </a:extLst>
          </p:cNvPr>
          <p:cNvSpPr txBox="1"/>
          <p:nvPr/>
        </p:nvSpPr>
        <p:spPr>
          <a:xfrm>
            <a:off x="550861" y="3086331"/>
            <a:ext cx="10594933" cy="646331"/>
          </a:xfrm>
          <a:prstGeom prst="rect">
            <a:avLst/>
          </a:prstGeom>
          <a:noFill/>
        </p:spPr>
        <p:txBody>
          <a:bodyPr wrap="square">
            <a:spAutoFit/>
          </a:bodyPr>
          <a:lstStyle/>
          <a:p>
            <a:pPr marL="0" indent="0">
              <a:buNone/>
            </a:pPr>
            <a:r>
              <a:rPr lang="en-US" dirty="0">
                <a:solidFill>
                  <a:srgbClr val="FFFF00">
                    <a:alpha val="60000"/>
                  </a:srgbClr>
                </a:solidFill>
              </a:rPr>
              <a:t>The spreadsheet model relies on accurate measurements of the components of a system. Sometimes, this may not be possible. However, the simplicity can be useful also in studying “what-if-scenarios”</a:t>
            </a:r>
          </a:p>
        </p:txBody>
      </p:sp>
    </p:spTree>
    <p:extLst>
      <p:ext uri="{BB962C8B-B14F-4D97-AF65-F5344CB8AC3E}">
        <p14:creationId xmlns:p14="http://schemas.microsoft.com/office/powerpoint/2010/main" val="999237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7F8-02D9-94EE-A0E1-BB14B04BFB56}"/>
              </a:ext>
            </a:extLst>
          </p:cNvPr>
          <p:cNvSpPr>
            <a:spLocks noGrp="1"/>
          </p:cNvSpPr>
          <p:nvPr>
            <p:ph type="title"/>
          </p:nvPr>
        </p:nvSpPr>
        <p:spPr/>
        <p:txBody>
          <a:bodyPr/>
          <a:lstStyle/>
          <a:p>
            <a:r>
              <a:rPr lang="en-US" dirty="0"/>
              <a:t>Analytic Model</a:t>
            </a:r>
          </a:p>
        </p:txBody>
      </p:sp>
      <p:sp>
        <p:nvSpPr>
          <p:cNvPr id="3" name="Content Placeholder 2">
            <a:extLst>
              <a:ext uri="{FF2B5EF4-FFF2-40B4-BE49-F238E27FC236}">
                <a16:creationId xmlns:a16="http://schemas.microsoft.com/office/drawing/2014/main" id="{2F9122F6-9249-F05B-70B8-146D78CC05EB}"/>
              </a:ext>
            </a:extLst>
          </p:cNvPr>
          <p:cNvSpPr>
            <a:spLocks noGrp="1"/>
          </p:cNvSpPr>
          <p:nvPr>
            <p:ph idx="1"/>
          </p:nvPr>
        </p:nvSpPr>
        <p:spPr/>
        <p:txBody>
          <a:bodyPr>
            <a:normAutofit fontScale="92500" lnSpcReduction="20000"/>
          </a:bodyPr>
          <a:lstStyle/>
          <a:p>
            <a:pPr marL="0" indent="0">
              <a:buNone/>
            </a:pPr>
            <a:r>
              <a:rPr lang="en-US" dirty="0"/>
              <a:t>Foundation: Little’s Law</a:t>
            </a:r>
          </a:p>
          <a:p>
            <a:pPr marL="0" indent="0">
              <a:buNone/>
            </a:pPr>
            <a:r>
              <a:rPr lang="en-US" dirty="0"/>
              <a:t>Throughput = Number of requests * Time to serve one request</a:t>
            </a:r>
          </a:p>
          <a:p>
            <a:pPr marL="0" indent="0">
              <a:buNone/>
            </a:pPr>
            <a:r>
              <a:rPr lang="en-US" dirty="0"/>
              <a:t>Th = N * T</a:t>
            </a:r>
          </a:p>
          <a:p>
            <a:pPr marL="0" indent="0">
              <a:buNone/>
            </a:pPr>
            <a:r>
              <a:rPr lang="en-US" dirty="0"/>
              <a:t>In our case, N = 1000, T = 0.005</a:t>
            </a:r>
          </a:p>
          <a:p>
            <a:pPr marL="0" indent="0">
              <a:buNone/>
            </a:pPr>
            <a:r>
              <a:rPr lang="en-US" dirty="0"/>
              <a:t>Throughput of one processor P = 1/T</a:t>
            </a:r>
          </a:p>
          <a:p>
            <a:pPr marL="0" indent="0">
              <a:buNone/>
            </a:pPr>
            <a:r>
              <a:rPr lang="en-US" dirty="0"/>
              <a:t>Number of processors = Th/P</a:t>
            </a:r>
          </a:p>
          <a:p>
            <a:pPr marL="0" indent="0">
              <a:buNone/>
            </a:pPr>
            <a:r>
              <a:rPr lang="en-US" dirty="0">
                <a:solidFill>
                  <a:srgbClr val="FFFF00">
                    <a:alpha val="60000"/>
                  </a:srgbClr>
                </a:solidFill>
              </a:rPr>
              <a:t>Things become complicated quickly in modeling a real system. Arrival rates and service time are usually described with a probabilistic distribution (Poisson, Log-Normal, etc.). Solution of stochastic equations require mathematical skills and may not always be possible.</a:t>
            </a:r>
          </a:p>
          <a:p>
            <a:pPr marL="0" indent="0">
              <a:buNone/>
            </a:pPr>
            <a:endParaRPr lang="en-US" dirty="0"/>
          </a:p>
          <a:p>
            <a:pPr marL="0" indent="0">
              <a:buNone/>
            </a:pPr>
            <a:endParaRPr lang="en-US" dirty="0"/>
          </a:p>
        </p:txBody>
      </p:sp>
      <p:grpSp>
        <p:nvGrpSpPr>
          <p:cNvPr id="11" name="Group 10">
            <a:extLst>
              <a:ext uri="{FF2B5EF4-FFF2-40B4-BE49-F238E27FC236}">
                <a16:creationId xmlns:a16="http://schemas.microsoft.com/office/drawing/2014/main" id="{AFCD1B9F-02B4-2B80-64A9-90FBEB51411F}"/>
              </a:ext>
            </a:extLst>
          </p:cNvPr>
          <p:cNvGrpSpPr/>
          <p:nvPr/>
        </p:nvGrpSpPr>
        <p:grpSpPr>
          <a:xfrm>
            <a:off x="6240162" y="2820425"/>
            <a:ext cx="3373395" cy="1560045"/>
            <a:chOff x="6240162" y="2820425"/>
            <a:chExt cx="3373395" cy="1560045"/>
          </a:xfrm>
        </p:grpSpPr>
        <p:sp>
          <p:nvSpPr>
            <p:cNvPr id="4" name="Rectangle 3">
              <a:extLst>
                <a:ext uri="{FF2B5EF4-FFF2-40B4-BE49-F238E27FC236}">
                  <a16:creationId xmlns:a16="http://schemas.microsoft.com/office/drawing/2014/main" id="{0C5594E1-2716-0F92-8706-2D301686BDC6}"/>
                </a:ext>
              </a:extLst>
            </p:cNvPr>
            <p:cNvSpPr/>
            <p:nvPr/>
          </p:nvSpPr>
          <p:spPr>
            <a:xfrm>
              <a:off x="6240162" y="3428996"/>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46B1A9-408E-B4E8-A6F7-1995F5BA95B9}"/>
                </a:ext>
              </a:extLst>
            </p:cNvPr>
            <p:cNvSpPr/>
            <p:nvPr/>
          </p:nvSpPr>
          <p:spPr>
            <a:xfrm>
              <a:off x="6610865" y="3428999"/>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EEDF353-3D0D-82CE-CA9E-F2C81658A69F}"/>
                </a:ext>
              </a:extLst>
            </p:cNvPr>
            <p:cNvSpPr/>
            <p:nvPr/>
          </p:nvSpPr>
          <p:spPr>
            <a:xfrm>
              <a:off x="6981568" y="3428998"/>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5378914-6EE8-56F8-A18B-B63CBD358CE7}"/>
                </a:ext>
              </a:extLst>
            </p:cNvPr>
            <p:cNvSpPr/>
            <p:nvPr/>
          </p:nvSpPr>
          <p:spPr>
            <a:xfrm>
              <a:off x="7352271"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807DC2C-CEE1-CE37-1BD6-B3B35C2D70C8}"/>
                </a:ext>
              </a:extLst>
            </p:cNvPr>
            <p:cNvSpPr/>
            <p:nvPr/>
          </p:nvSpPr>
          <p:spPr>
            <a:xfrm>
              <a:off x="7710617" y="3428997"/>
              <a:ext cx="370703" cy="3768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9240087-F690-5254-2AAE-B322C344FF7A}"/>
                </a:ext>
              </a:extLst>
            </p:cNvPr>
            <p:cNvSpPr/>
            <p:nvPr/>
          </p:nvSpPr>
          <p:spPr>
            <a:xfrm>
              <a:off x="8081320" y="2820425"/>
              <a:ext cx="1532237" cy="156004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Resource</a:t>
              </a:r>
            </a:p>
          </p:txBody>
        </p:sp>
        <p:sp>
          <p:nvSpPr>
            <p:cNvPr id="10" name="TextBox 9">
              <a:extLst>
                <a:ext uri="{FF2B5EF4-FFF2-40B4-BE49-F238E27FC236}">
                  <a16:creationId xmlns:a16="http://schemas.microsoft.com/office/drawing/2014/main" id="{64D11EDC-F3A7-919E-3997-5127AEABBEA9}"/>
                </a:ext>
              </a:extLst>
            </p:cNvPr>
            <p:cNvSpPr txBox="1"/>
            <p:nvPr/>
          </p:nvSpPr>
          <p:spPr>
            <a:xfrm>
              <a:off x="6655053" y="3853136"/>
              <a:ext cx="1067921" cy="369332"/>
            </a:xfrm>
            <a:prstGeom prst="rect">
              <a:avLst/>
            </a:prstGeom>
            <a:noFill/>
          </p:spPr>
          <p:txBody>
            <a:bodyPr wrap="none" rtlCol="0">
              <a:spAutoFit/>
            </a:bodyPr>
            <a:lstStyle/>
            <a:p>
              <a:r>
                <a:rPr lang="en-US" dirty="0"/>
                <a:t>Requests</a:t>
              </a:r>
            </a:p>
          </p:txBody>
        </p:sp>
      </p:grpSp>
    </p:spTree>
    <p:extLst>
      <p:ext uri="{BB962C8B-B14F-4D97-AF65-F5344CB8AC3E}">
        <p14:creationId xmlns:p14="http://schemas.microsoft.com/office/powerpoint/2010/main" val="927972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D1BA-26A7-3B74-6E2E-852FE57B9595}"/>
              </a:ext>
            </a:extLst>
          </p:cNvPr>
          <p:cNvSpPr>
            <a:spLocks noGrp="1"/>
          </p:cNvSpPr>
          <p:nvPr>
            <p:ph type="title"/>
          </p:nvPr>
        </p:nvSpPr>
        <p:spPr/>
        <p:txBody>
          <a:bodyPr/>
          <a:lstStyle/>
          <a:p>
            <a:r>
              <a:rPr lang="en-US" dirty="0"/>
              <a:t>Simulation</a:t>
            </a:r>
          </a:p>
        </p:txBody>
      </p:sp>
      <p:sp>
        <p:nvSpPr>
          <p:cNvPr id="3" name="Content Placeholder 2">
            <a:extLst>
              <a:ext uri="{FF2B5EF4-FFF2-40B4-BE49-F238E27FC236}">
                <a16:creationId xmlns:a16="http://schemas.microsoft.com/office/drawing/2014/main" id="{395B485A-08DB-ECD2-63B1-FCF1FD3B8F4C}"/>
              </a:ext>
            </a:extLst>
          </p:cNvPr>
          <p:cNvSpPr>
            <a:spLocks noGrp="1"/>
          </p:cNvSpPr>
          <p:nvPr>
            <p:ph idx="1"/>
          </p:nvPr>
        </p:nvSpPr>
        <p:spPr/>
        <p:txBody>
          <a:bodyPr/>
          <a:lstStyle/>
          <a:p>
            <a:r>
              <a:rPr lang="en-US" dirty="0"/>
              <a:t>Write code to simulate the Webserver, and compute whatever parameters you want</a:t>
            </a:r>
          </a:p>
          <a:p>
            <a:pPr marL="0" indent="0">
              <a:buNone/>
            </a:pPr>
            <a:r>
              <a:rPr lang="en-US" dirty="0"/>
              <a:t>class Processor {</a:t>
            </a:r>
          </a:p>
          <a:p>
            <a:pPr marL="0" indent="0">
              <a:buNone/>
            </a:pPr>
            <a:r>
              <a:rPr lang="en-US" dirty="0"/>
              <a:t>	Processor(</a:t>
            </a:r>
            <a:r>
              <a:rPr lang="en-US" dirty="0" err="1"/>
              <a:t>service_time</a:t>
            </a:r>
            <a:r>
              <a:rPr lang="en-US" dirty="0"/>
              <a:t>);</a:t>
            </a:r>
          </a:p>
          <a:p>
            <a:pPr marL="0" indent="0">
              <a:buNone/>
            </a:pPr>
            <a:r>
              <a:rPr lang="en-US" dirty="0"/>
              <a:t>	…</a:t>
            </a:r>
          </a:p>
          <a:p>
            <a:pPr marL="0" indent="0">
              <a:buNone/>
            </a:pPr>
            <a:r>
              <a:rPr lang="en-US" dirty="0"/>
              <a:t>};</a:t>
            </a:r>
          </a:p>
        </p:txBody>
      </p:sp>
      <p:sp>
        <p:nvSpPr>
          <p:cNvPr id="5" name="TextBox 4">
            <a:extLst>
              <a:ext uri="{FF2B5EF4-FFF2-40B4-BE49-F238E27FC236}">
                <a16:creationId xmlns:a16="http://schemas.microsoft.com/office/drawing/2014/main" id="{A3D96796-1D90-D7D9-02AB-682B390A11E4}"/>
              </a:ext>
            </a:extLst>
          </p:cNvPr>
          <p:cNvSpPr txBox="1"/>
          <p:nvPr/>
        </p:nvSpPr>
        <p:spPr>
          <a:xfrm>
            <a:off x="417041" y="4847420"/>
            <a:ext cx="11090274" cy="369332"/>
          </a:xfrm>
          <a:prstGeom prst="rect">
            <a:avLst/>
          </a:prstGeom>
          <a:noFill/>
        </p:spPr>
        <p:txBody>
          <a:bodyPr wrap="square">
            <a:spAutoFit/>
          </a:bodyPr>
          <a:lstStyle/>
          <a:p>
            <a:pPr marL="0" indent="0">
              <a:buNone/>
            </a:pPr>
            <a:r>
              <a:rPr lang="en-US" dirty="0">
                <a:solidFill>
                  <a:srgbClr val="FFFF00">
                    <a:alpha val="60000"/>
                  </a:srgbClr>
                </a:solidFill>
              </a:rPr>
              <a:t>Simulations are often used to find a solution to an analytic model whose equations cannot be solved analytically</a:t>
            </a:r>
          </a:p>
        </p:txBody>
      </p:sp>
    </p:spTree>
    <p:extLst>
      <p:ext uri="{BB962C8B-B14F-4D97-AF65-F5344CB8AC3E}">
        <p14:creationId xmlns:p14="http://schemas.microsoft.com/office/powerpoint/2010/main" val="2272386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2CD72-401D-93FF-4A69-3A5FCA703DCF}"/>
              </a:ext>
            </a:extLst>
          </p:cNvPr>
          <p:cNvSpPr>
            <a:spLocks noGrp="1"/>
          </p:cNvSpPr>
          <p:nvPr>
            <p:ph type="title"/>
          </p:nvPr>
        </p:nvSpPr>
        <p:spPr/>
        <p:txBody>
          <a:bodyPr/>
          <a:lstStyle/>
          <a:p>
            <a:r>
              <a:rPr lang="en-US" dirty="0"/>
              <a:t>Empirical</a:t>
            </a:r>
          </a:p>
        </p:txBody>
      </p:sp>
      <p:sp>
        <p:nvSpPr>
          <p:cNvPr id="3" name="Content Placeholder 2">
            <a:extLst>
              <a:ext uri="{FF2B5EF4-FFF2-40B4-BE49-F238E27FC236}">
                <a16:creationId xmlns:a16="http://schemas.microsoft.com/office/drawing/2014/main" id="{B3C1B7CB-B647-00F1-1DCE-90C78EA0D979}"/>
              </a:ext>
            </a:extLst>
          </p:cNvPr>
          <p:cNvSpPr>
            <a:spLocks noGrp="1"/>
          </p:cNvSpPr>
          <p:nvPr>
            <p:ph idx="1"/>
          </p:nvPr>
        </p:nvSpPr>
        <p:spPr/>
        <p:txBody>
          <a:bodyPr/>
          <a:lstStyle/>
          <a:p>
            <a:pPr marL="0" indent="0">
              <a:buNone/>
            </a:pPr>
            <a:r>
              <a:rPr lang="en-US" dirty="0"/>
              <a:t>Configure a machine as a Webserver, and then start measuring</a:t>
            </a:r>
          </a:p>
        </p:txBody>
      </p:sp>
    </p:spTree>
    <p:extLst>
      <p:ext uri="{BB962C8B-B14F-4D97-AF65-F5344CB8AC3E}">
        <p14:creationId xmlns:p14="http://schemas.microsoft.com/office/powerpoint/2010/main" val="1656967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61F04-C7FC-3776-5DAB-C17C23E6FB40}"/>
              </a:ext>
            </a:extLst>
          </p:cNvPr>
          <p:cNvSpPr>
            <a:spLocks noGrp="1"/>
          </p:cNvSpPr>
          <p:nvPr>
            <p:ph type="title"/>
          </p:nvPr>
        </p:nvSpPr>
        <p:spPr/>
        <p:txBody>
          <a:bodyPr/>
          <a:lstStyle/>
          <a:p>
            <a:r>
              <a:rPr lang="en-US" dirty="0"/>
              <a:t>Seriously?</a:t>
            </a:r>
          </a:p>
        </p:txBody>
      </p:sp>
      <p:sp>
        <p:nvSpPr>
          <p:cNvPr id="3" name="Content Placeholder 2">
            <a:extLst>
              <a:ext uri="{FF2B5EF4-FFF2-40B4-BE49-F238E27FC236}">
                <a16:creationId xmlns:a16="http://schemas.microsoft.com/office/drawing/2014/main" id="{53A62AD0-85C3-8DA5-2737-3DD78CB4B7FF}"/>
              </a:ext>
            </a:extLst>
          </p:cNvPr>
          <p:cNvSpPr>
            <a:spLocks noGrp="1"/>
          </p:cNvSpPr>
          <p:nvPr>
            <p:ph idx="1"/>
          </p:nvPr>
        </p:nvSpPr>
        <p:spPr/>
        <p:txBody>
          <a:bodyPr/>
          <a:lstStyle/>
          <a:p>
            <a:r>
              <a:rPr lang="en-US" dirty="0"/>
              <a:t>The examples so far are very simple</a:t>
            </a:r>
          </a:p>
          <a:p>
            <a:pPr lvl="1"/>
            <a:r>
              <a:rPr lang="en-US" dirty="0"/>
              <a:t>STREAM</a:t>
            </a:r>
          </a:p>
          <a:p>
            <a:pPr lvl="1"/>
            <a:r>
              <a:rPr lang="en-US" dirty="0"/>
              <a:t>Webserver with constant time service</a:t>
            </a:r>
          </a:p>
          <a:p>
            <a:r>
              <a:rPr lang="en-US" dirty="0"/>
              <a:t>Real systems/problems are more complicated</a:t>
            </a:r>
          </a:p>
        </p:txBody>
      </p:sp>
    </p:spTree>
    <p:extLst>
      <p:ext uri="{BB962C8B-B14F-4D97-AF65-F5344CB8AC3E}">
        <p14:creationId xmlns:p14="http://schemas.microsoft.com/office/powerpoint/2010/main" val="300919622"/>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6128</TotalTime>
  <Words>3376</Words>
  <Application>Microsoft Macintosh PowerPoint</Application>
  <PresentationFormat>Widescreen</PresentationFormat>
  <Paragraphs>356</Paragraphs>
  <Slides>39</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Courier</vt:lpstr>
      <vt:lpstr>Sitka Heading</vt:lpstr>
      <vt:lpstr>Source Sans Pro</vt:lpstr>
      <vt:lpstr>3DFloatVTI</vt:lpstr>
      <vt:lpstr>System Architecture and Performance</vt:lpstr>
      <vt:lpstr>Recall the STREAM Example</vt:lpstr>
      <vt:lpstr>Performance Evaluation</vt:lpstr>
      <vt:lpstr>Example</vt:lpstr>
      <vt:lpstr>Spreadsheet Model</vt:lpstr>
      <vt:lpstr>Analytic Model</vt:lpstr>
      <vt:lpstr>Simulation</vt:lpstr>
      <vt:lpstr>Empirical</vt:lpstr>
      <vt:lpstr>Seriously?</vt:lpstr>
      <vt:lpstr>The Realm of Performance Evaluation</vt:lpstr>
      <vt:lpstr>More on Simulations</vt:lpstr>
      <vt:lpstr>Putting it Together: The Tradeoff</vt:lpstr>
      <vt:lpstr>For Stream</vt:lpstr>
      <vt:lpstr>Queueing Theory Fun</vt:lpstr>
      <vt:lpstr>What to Measure? New Metric</vt:lpstr>
      <vt:lpstr>Accuracy Issues</vt:lpstr>
      <vt:lpstr>Informal Introduction to Amdahl’s Law</vt:lpstr>
      <vt:lpstr>Formalizing Amdahl’s Law</vt:lpstr>
      <vt:lpstr>Implications of Amdahl’s Law</vt:lpstr>
      <vt:lpstr>Example: Stream Revisited</vt:lpstr>
      <vt:lpstr>Miscellaneous Performance Issues</vt:lpstr>
      <vt:lpstr>Latency and Bandwidth</vt:lpstr>
      <vt:lpstr>An Example</vt:lpstr>
      <vt:lpstr>A Challenge to Performance Analysts: Workload Variations</vt:lpstr>
      <vt:lpstr>Dealing with Workload Variation</vt:lpstr>
      <vt:lpstr>Architecture Support for Reactive Systems</vt:lpstr>
      <vt:lpstr>Performance Issues in Cloud Computing</vt:lpstr>
      <vt:lpstr>Workload Interference</vt:lpstr>
      <vt:lpstr>How to Measure Performance in the Cloud?</vt:lpstr>
      <vt:lpstr>Performance Issues in Other Forms of Computing</vt:lpstr>
      <vt:lpstr>Performance Debugging</vt:lpstr>
      <vt:lpstr>Case Study: Shaheen 2</vt:lpstr>
      <vt:lpstr>PowerPoint Presentation</vt:lpstr>
      <vt:lpstr>Performance Issues in CPUs</vt:lpstr>
      <vt:lpstr>Historical Perspective &amp; Trail of Tears</vt:lpstr>
      <vt:lpstr>PowerPoint Presentation</vt:lpstr>
      <vt:lpstr>Multithreading</vt:lpstr>
      <vt:lpstr>More on Multithreading</vt:lpstr>
      <vt:lpstr>A Software Picture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Architecture and Performance</dc:title>
  <dc:creator>Mootaz N. Elnozahy</dc:creator>
  <cp:lastModifiedBy>Mootaz N. Elnozahy</cp:lastModifiedBy>
  <cp:revision>15</cp:revision>
  <dcterms:created xsi:type="dcterms:W3CDTF">2022-08-27T17:07:05Z</dcterms:created>
  <dcterms:modified xsi:type="dcterms:W3CDTF">2023-09-07T11:45:47Z</dcterms:modified>
</cp:coreProperties>
</file>

<file path=docProps/thumbnail.jpeg>
</file>